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7"/>
  </p:notesMasterIdLst>
  <p:sldIdLst>
    <p:sldId id="276" r:id="rId5"/>
    <p:sldId id="272" r:id="rId6"/>
    <p:sldId id="271" r:id="rId7"/>
    <p:sldId id="282" r:id="rId8"/>
    <p:sldId id="291" r:id="rId9"/>
    <p:sldId id="294" r:id="rId10"/>
    <p:sldId id="295" r:id="rId11"/>
    <p:sldId id="265" r:id="rId12"/>
    <p:sldId id="283" r:id="rId13"/>
    <p:sldId id="284" r:id="rId14"/>
    <p:sldId id="278" r:id="rId15"/>
    <p:sldId id="274" r:id="rId16"/>
    <p:sldId id="288" r:id="rId17"/>
    <p:sldId id="289" r:id="rId18"/>
    <p:sldId id="290" r:id="rId19"/>
    <p:sldId id="292" r:id="rId20"/>
    <p:sldId id="296" r:id="rId21"/>
    <p:sldId id="297" r:id="rId22"/>
    <p:sldId id="285" r:id="rId23"/>
    <p:sldId id="287" r:id="rId24"/>
    <p:sldId id="293" r:id="rId25"/>
    <p:sldId id="28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E102"/>
    <a:srgbClr val="3CD2A0"/>
    <a:srgbClr val="FFBE1C"/>
    <a:srgbClr val="FF726B"/>
    <a:srgbClr val="DC96D2"/>
    <a:srgbClr val="8CFFF0"/>
    <a:srgbClr val="F0FF00"/>
    <a:srgbClr val="CDE100"/>
    <a:srgbClr val="FF645A"/>
    <a:srgbClr val="03CD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67"/>
    <p:restoredTop sz="94639"/>
  </p:normalViewPr>
  <p:slideViewPr>
    <p:cSldViewPr snapToGrid="0">
      <p:cViewPr varScale="1">
        <p:scale>
          <a:sx n="128" d="100"/>
          <a:sy n="128" d="100"/>
        </p:scale>
        <p:origin x="200" y="376"/>
      </p:cViewPr>
      <p:guideLst/>
    </p:cSldViewPr>
  </p:slideViewPr>
  <p:notesTextViewPr>
    <p:cViewPr>
      <p:scale>
        <a:sx n="55" d="100"/>
        <a:sy n="5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942E2-00B7-504D-863D-FC537C26B24E}" type="datetimeFigureOut">
              <a:rPr lang="en-US" smtClean="0"/>
              <a:t>3/27/26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8CB690-7111-2449-AB71-EC6955505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07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students must be able to justify creative choices and articulate authorship even when AI is involved.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5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wasn’t an AI workshop—this was a pitch room with AI in 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706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11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framework combines threshold concepts, critical AI literacy, and co-creation. The key idea is that AI use in pitch-based learning forces students to confront troublesome knowledge around authorship and originality, while also learning to use AI ethically, transparently, and with human creative judgement still in control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6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I taught them anything, I asked first-year TV students to draw a line—what’s okay, and what isn’t, when it comes to AI in the pitch room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100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Before I taught them anything, I asked first-year TV students to draw a line—what’s okay, and what isn’t, when it comes to AI in the pitch room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313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3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encountering “troublesome knowledge” around authorship</a:t>
            </a:r>
          </a:p>
          <a:p>
            <a:r>
              <a:rPr lang="en-GB" dirty="0"/>
              <a:t>Students didn’t use AI to replace their ideas—</a:t>
            </a:r>
            <a:br>
              <a:rPr lang="en-GB" dirty="0"/>
            </a:br>
            <a:r>
              <a:rPr lang="en-GB" dirty="0"/>
              <a:t>they used it to make them sound commissionable.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810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expectations informed how you framed tool selection and classroom ground rules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6247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images and logo were all made using </a:t>
            </a:r>
            <a:r>
              <a:rPr lang="en-US" dirty="0" err="1"/>
              <a:t>firely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685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Using AI to do audience research and Character ai to consult with famous DMs about their DND concept for ideas on how to improve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6032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80B52-0F3F-CE98-4937-8833D71FF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4F181D-6D37-20CF-2C94-454A7C892D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AD0D64-25E0-A546-157D-2C56287F8E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I taught them anything, I asked first-year TV students to draw a line—what’s okay, and what isn’t, when it comes to AI in the pitch room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8AB521-124F-3AFA-B0B7-BD65818A3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8CB690-7111-2449-AB71-EC69555058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067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189A4-F80F-5932-B202-C739CAB559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D69701-782F-8E57-4EFE-9440B27C2D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436B1-DBEF-5AE3-113F-D26F33C9D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52F1-FE3F-F44B-A188-6759524C4942}" type="datetimeFigureOut">
              <a:rPr lang="en-US" smtClean="0"/>
              <a:t>3/27/26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7D5F6-5752-4123-02E0-ADF9C4DFF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E8DFE-A780-2CEC-EC00-C0B2D3D24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80459-4A5E-7C43-86F4-65A8B2C562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60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94D0E38-E864-CB55-ECA8-B08EA1A5D2F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382128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7DA19-9366-20D7-DBF6-8C4D8EC20B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035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81D598D-8740-8CD6-F6C4-A492FF3CF7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030888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3A9CE86-FAE8-C547-B928-4C4421F0E5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884209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79E5C24-C0CD-4382-952B-AC6A962397F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282830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7A68D33-D9B9-3EB0-0853-D1622363882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384620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B68E8A6-AD0F-0A01-5DCB-27C4F01314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99631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Main header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-12800"/>
            <a:ext cx="12192000" cy="68708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205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437319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53" name="Picture Placeholder 45">
            <a:extLst>
              <a:ext uri="{FF2B5EF4-FFF2-40B4-BE49-F238E27FC236}">
                <a16:creationId xmlns:a16="http://schemas.microsoft.com/office/drawing/2014/main" id="{7EF53C59-12CD-CF58-7E1B-140F3249A32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41228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7C7D85-5402-D5FB-C71F-0864704F1A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64B2D-7D00-A742-C366-E5B9997BC2DE}"/>
              </a:ext>
            </a:extLst>
          </p:cNvPr>
          <p:cNvSpPr txBox="1"/>
          <p:nvPr userDrawn="1"/>
        </p:nvSpPr>
        <p:spPr>
          <a:xfrm>
            <a:off x="5262880" y="-193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Picture Placeholder 45">
            <a:extLst>
              <a:ext uri="{FF2B5EF4-FFF2-40B4-BE49-F238E27FC236}">
                <a16:creationId xmlns:a16="http://schemas.microsoft.com/office/drawing/2014/main" id="{80E8DCEB-410F-C054-34E1-575476181ED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561641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45">
            <a:extLst>
              <a:ext uri="{FF2B5EF4-FFF2-40B4-BE49-F238E27FC236}">
                <a16:creationId xmlns:a16="http://schemas.microsoft.com/office/drawing/2014/main" id="{4E1EEB8B-5EB8-7010-A5F8-8CE2283E8A9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882054" y="-12799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45">
            <a:extLst>
              <a:ext uri="{FF2B5EF4-FFF2-40B4-BE49-F238E27FC236}">
                <a16:creationId xmlns:a16="http://schemas.microsoft.com/office/drawing/2014/main" id="{06F3CAA2-DD13-06F1-E6A0-BD628F56AB6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41228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45">
            <a:extLst>
              <a:ext uri="{FF2B5EF4-FFF2-40B4-BE49-F238E27FC236}">
                <a16:creationId xmlns:a16="http://schemas.microsoft.com/office/drawing/2014/main" id="{7B5AB060-DEF0-6914-2D95-3E586FA6C6E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561641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45">
            <a:extLst>
              <a:ext uri="{FF2B5EF4-FFF2-40B4-BE49-F238E27FC236}">
                <a16:creationId xmlns:a16="http://schemas.microsoft.com/office/drawing/2014/main" id="{3999136E-E007-F12C-856B-43E91523F102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882054" y="3438324"/>
            <a:ext cx="2309946" cy="343517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83DE99D-20B0-DEC2-DD70-824DEB4AEF6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8" y="423719"/>
            <a:ext cx="4477692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278255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8EDB19C-119D-F059-81C0-C4AB8C33072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353456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FADFD163-B5C5-F64B-FF94-CAB083EF496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5922580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26ACE39-C391-C56C-5E60-340FA90B4A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9602516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BBE325DD-6373-75E9-65CA-AE5E50A247D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806178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DF41C047-6FEF-3B95-AEFB-1E2F6333C6E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684457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4A62D33-A6BC-2014-BC70-683D38E78D3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959750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66CB18D-1F9F-DE2E-052A-FB3B7176A5C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151056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Main header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243A-F234-16C0-083E-D6C29F935921}"/>
              </a:ext>
            </a:extLst>
          </p:cNvPr>
          <p:cNvSpPr/>
          <p:nvPr userDrawn="1"/>
        </p:nvSpPr>
        <p:spPr>
          <a:xfrm>
            <a:off x="0" y="0"/>
            <a:ext cx="12192000" cy="6862417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 descr="A black screen with a black background&#10;&#10;AI-generated content may be incorrect.">
            <a:extLst>
              <a:ext uri="{FF2B5EF4-FFF2-40B4-BE49-F238E27FC236}">
                <a16:creationId xmlns:a16="http://schemas.microsoft.com/office/drawing/2014/main" id="{A2738CA9-E643-73DF-998F-7E0E712A015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169" y="5691223"/>
            <a:ext cx="1374565" cy="820615"/>
          </a:xfrm>
          <a:prstGeom prst="rect">
            <a:avLst/>
          </a:prstGeom>
        </p:spPr>
      </p:pic>
      <p:pic>
        <p:nvPicPr>
          <p:cNvPr id="30" name="Picture 29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74780B72-FE25-5B33-9D9E-F2CD576D30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39" y="5691224"/>
            <a:ext cx="1690152" cy="82063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7D7D95-86EF-FF5F-CD65-A1B9B7B48645}"/>
              </a:ext>
            </a:extLst>
          </p:cNvPr>
          <p:cNvCxnSpPr>
            <a:cxnSpLocks/>
          </p:cNvCxnSpPr>
          <p:nvPr userDrawn="1"/>
        </p:nvCxnSpPr>
        <p:spPr>
          <a:xfrm>
            <a:off x="348573" y="5557516"/>
            <a:ext cx="5256161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9" name="Picture 38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78C3EDF-D07A-1929-E58D-D2FBB11F94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831" y="4127962"/>
            <a:ext cx="1007820" cy="928337"/>
          </a:xfrm>
          <a:prstGeom prst="rect">
            <a:avLst/>
          </a:prstGeom>
        </p:spPr>
      </p:pic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FA85AD86-E23A-C357-7586-71CA35EEDB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26384" y="8833"/>
            <a:ext cx="6165616" cy="685358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8F44D16-EDD7-BC26-31B5-D3BF38D6EA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877222" y="5546911"/>
            <a:ext cx="211543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Suisse Int'l Book Italic" panose="020B0804000000000000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9F3763F-2B76-50FD-D4D3-2E0835EE40D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9391" y="5229748"/>
            <a:ext cx="2243138" cy="283254"/>
          </a:xfrm>
        </p:spPr>
        <p:txBody>
          <a:bodyPr anchor="t">
            <a:noAutofit/>
          </a:bodyPr>
          <a:lstStyle>
            <a:lvl1pPr marL="0" indent="0"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DD/MM/YYYY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FBB347F8-C681-6297-CC93-AA32449164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4077" y="423719"/>
            <a:ext cx="5256161" cy="3433763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2984227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_Title onl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97F1FE-45BA-E3A0-8EBD-3584E081145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B2C5614-85D9-BCD6-1A92-FC04B6FC0B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274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4B2A2E9-1D14-841F-F402-9324ABDBFC3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51D15F-F8B8-4D54-B640-6E1FB1AB77EE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574764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F00">
              <a:alpha val="80000"/>
            </a:srgb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DF7A205-9C30-E6A1-BFF3-31EEFD4CF7E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7067A-68EC-0948-4355-7601CE55FD53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6751733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3">
    <p:bg>
      <p:bgPr>
        <a:solidFill>
          <a:srgbClr val="03C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6CA59A9-4051-A702-DE8C-B826031CD1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96A78C-11CB-4B96-321C-228424CA5A64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8374123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2FB6B6-4A65-B56D-DA43-23460D8C89A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A0001D6-EC85-66C8-9441-CA152C050FD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9F0031-3537-E653-C846-CD48F70AC97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570574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182A616-D17E-1C45-BAA8-FC8622FC09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0773E-096E-02D3-6D88-5629822E4745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5218319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_Title only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182A616-D17E-1C45-BAA8-FC8622FC09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6629C-0086-E298-73DD-843B53062E8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3280047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_Title only_5">
    <p:bg>
      <p:bgPr>
        <a:solidFill>
          <a:srgbClr val="F980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500D56-F7C7-ACF6-95C0-C404933C48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rrow pointing to the left&#10;&#10;AI-generated content may be incorrect.">
            <a:extLst>
              <a:ext uri="{FF2B5EF4-FFF2-40B4-BE49-F238E27FC236}">
                <a16:creationId xmlns:a16="http://schemas.microsoft.com/office/drawing/2014/main" id="{AD353E6A-0B3F-BE1D-69FD-0644192701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4" y="555507"/>
            <a:ext cx="2934121" cy="1392894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06D46F0-FF54-D947-7C1E-25C02B42F26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1592" y="2351459"/>
            <a:ext cx="8201390" cy="3733544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9600" b="1" i="0" spc="-15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5E1C69-6F70-9721-6975-27CBC8D26E8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3271840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30C2D6A-D827-B0C4-174A-7F88BC04F4B6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0D8621-8530-5A71-25FF-4881ADC72760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F085AD5-ABC6-E5C6-BA7D-26B81CE89C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2485C9-A149-5DC7-047C-23989BDE2C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397FB9F3-8126-D2A7-CA05-E1409D75EA2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A6B97C3-4D4A-7BBA-3F4B-C2989585C7C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FD2CED-A6CE-4896-7547-AF7FC3F9D22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7472418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70ADA0D-67C2-87BA-2E73-A3B7A0B168D6}"/>
              </a:ext>
            </a:extLst>
          </p:cNvPr>
          <p:cNvSpPr/>
          <p:nvPr userDrawn="1"/>
        </p:nvSpPr>
        <p:spPr>
          <a:xfrm>
            <a:off x="0" y="0"/>
            <a:ext cx="7356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30C2D6A-D827-B0C4-174A-7F88BC04F4B6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0D8621-8530-5A71-25FF-4881ADC72760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F085AD5-ABC6-E5C6-BA7D-26B81CE89C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269724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A8C265-F508-F56C-E411-D4DC36EA7F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E8CB0121-704E-231F-44EE-EF8D2AC2793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647A6F5-E0CA-F796-50E3-62BFDF2469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1754D0-EADB-5B62-A398-1448D09AB6FD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1316608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D2A8937-269C-2E27-0650-93C6F3E2C5EC}"/>
              </a:ext>
            </a:extLst>
          </p:cNvPr>
          <p:cNvSpPr/>
          <p:nvPr userDrawn="1"/>
        </p:nvSpPr>
        <p:spPr>
          <a:xfrm>
            <a:off x="-1" y="0"/>
            <a:ext cx="7355999" cy="68580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7429D38-CACE-0417-40CD-44D61601ED5A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B39B640-6192-2C34-4015-0C541CF930EC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361BF4A2-F11C-C533-C80C-FDA864335BC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279664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6963C-11C8-945B-D3F9-B461F1D881D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75969AFB-9CA8-412D-5ABC-7ECC52EE25A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4CB87DD-E6C3-6BA8-708F-E118141BA2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</a:t>
            </a:r>
            <a:r>
              <a:rPr lang="en-US" dirty="0" err="1"/>
              <a:t>creditc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B45A35-38D9-E22D-575A-51B797EE1CA8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218688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F8287-21FA-B726-92C9-DF6B4689A179}"/>
              </a:ext>
            </a:extLst>
          </p:cNvPr>
          <p:cNvSpPr/>
          <p:nvPr userDrawn="1"/>
        </p:nvSpPr>
        <p:spPr>
          <a:xfrm>
            <a:off x="0" y="0"/>
            <a:ext cx="7355998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1ABBDA-177E-F965-F79F-893FBCC3728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A90AE9-BC28-5B2A-A774-2493E6D5F2F3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EB077B6F-48F1-CBB6-675C-CE864A90E4F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8F89-526B-F94E-DFC0-5C5B0BD55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CA6F8B6-5888-D931-D37B-F78112EEDB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0F856-CB70-CAEF-9E98-529B430DE2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CB4175-B4D4-24EF-EDB1-2C2BC8C92E4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54718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F8287-21FA-B726-92C9-DF6B4689A179}"/>
              </a:ext>
            </a:extLst>
          </p:cNvPr>
          <p:cNvSpPr/>
          <p:nvPr userDrawn="1"/>
        </p:nvSpPr>
        <p:spPr>
          <a:xfrm>
            <a:off x="0" y="0"/>
            <a:ext cx="7355998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1ABBDA-177E-F965-F79F-893FBCC3728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A90AE9-BC28-5B2A-A774-2493E6D5F2F3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EB077B6F-48F1-CBB6-675C-CE864A90E4F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8F89-526B-F94E-DFC0-5C5B0BD55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CA6F8B6-5888-D931-D37B-F78112EEDB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0F856-CB70-CAEF-9E98-529B430DE2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913C18-CC83-E122-9A0C-67BFBFA1CCED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507253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F8287-21FA-B726-92C9-DF6B4689A179}"/>
              </a:ext>
            </a:extLst>
          </p:cNvPr>
          <p:cNvSpPr/>
          <p:nvPr userDrawn="1"/>
        </p:nvSpPr>
        <p:spPr>
          <a:xfrm>
            <a:off x="0" y="0"/>
            <a:ext cx="7355998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1ABBDA-177E-F965-F79F-893FBCC3728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A90AE9-BC28-5B2A-A774-2493E6D5F2F3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EB077B6F-48F1-CBB6-675C-CE864A90E4F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8F89-526B-F94E-DFC0-5C5B0BD55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CA6F8B6-5888-D931-D37B-F78112EEDB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0F856-CB70-CAEF-9E98-529B430DE2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E30D76-A36E-E36B-B965-14A7A707896D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1426103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F8287-21FA-B726-92C9-DF6B4689A179}"/>
              </a:ext>
            </a:extLst>
          </p:cNvPr>
          <p:cNvSpPr/>
          <p:nvPr userDrawn="1"/>
        </p:nvSpPr>
        <p:spPr>
          <a:xfrm>
            <a:off x="0" y="0"/>
            <a:ext cx="7355998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1ABBDA-177E-F965-F79F-893FBCC3728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A90AE9-BC28-5B2A-A774-2493E6D5F2F3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EB077B6F-48F1-CBB6-675C-CE864A90E4F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8F89-526B-F94E-DFC0-5C5B0BD55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CA6F8B6-5888-D931-D37B-F78112EEDB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0F856-CB70-CAEF-9E98-529B430DE2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18FF5D-9671-0523-1454-C3F33D1E4BA5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345788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F8287-21FA-B726-92C9-DF6B4689A179}"/>
              </a:ext>
            </a:extLst>
          </p:cNvPr>
          <p:cNvSpPr/>
          <p:nvPr userDrawn="1"/>
        </p:nvSpPr>
        <p:spPr>
          <a:xfrm>
            <a:off x="0" y="0"/>
            <a:ext cx="7355998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1ABBDA-177E-F965-F79F-893FBCC3728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A90AE9-BC28-5B2A-A774-2493E6D5F2F3}"/>
              </a:ext>
            </a:extLst>
          </p:cNvPr>
          <p:cNvCxnSpPr/>
          <p:nvPr userDrawn="1"/>
        </p:nvCxnSpPr>
        <p:spPr>
          <a:xfrm>
            <a:off x="360000" y="2365770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EB077B6F-48F1-CBB6-675C-CE864A90E4F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1368"/>
            <a:ext cx="6096000" cy="6013662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8F89-526B-F94E-DFC0-5C5B0BD55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121260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CA6F8B6-5888-D931-D37B-F78112EEDB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2592588"/>
            <a:ext cx="5040312" cy="3271838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0F856-CB70-CAEF-9E98-529B430DE2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B18AD7-9FD1-BA99-9D6A-45EF733FCBC6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1800186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D801A27-FF94-5413-4E2D-DC7A1302BD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10">
            <a:extLst>
              <a:ext uri="{FF2B5EF4-FFF2-40B4-BE49-F238E27FC236}">
                <a16:creationId xmlns:a16="http://schemas.microsoft.com/office/drawing/2014/main" id="{1917935C-7E26-10EF-38C4-E5EC3B5A08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EF491E-32D1-CCBB-8A53-A3C35B561325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3653220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D801A27-FF94-5413-4E2D-DC7A1302BD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5" name="Text Placeholder 10">
            <a:extLst>
              <a:ext uri="{FF2B5EF4-FFF2-40B4-BE49-F238E27FC236}">
                <a16:creationId xmlns:a16="http://schemas.microsoft.com/office/drawing/2014/main" id="{1917935C-7E26-10EF-38C4-E5EC3B5A08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3A10F1-ABEE-1ECC-49CB-DA792B16B17E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46651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3D88E15E-FAA6-D78B-D090-823755466C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464AF-31FB-509A-B4B4-58CD84F49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6D21B58-995A-2333-66F0-2A0F646938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3B6726-45C3-4F2A-1BB8-76FA047A1B1E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7674813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6B688042-E67A-EE9E-2A58-7FAED5D6B3B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FD05C34-C6AA-DBA5-C566-D4EE821326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6BB598C-5BB3-BE09-46C6-0A3CD960662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D733C6-6978-A967-928C-A3AAB8A05228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93949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3D88E15E-FAA6-D78B-D090-823755466C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464AF-31FB-509A-B4B4-58CD84F49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6D21B58-995A-2333-66F0-2A0F646938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EA7313-9932-3926-4681-24981BF9EF7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2097102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3D88E15E-FAA6-D78B-D090-823755466C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464AF-31FB-509A-B4B4-58CD84F49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6D21B58-995A-2333-66F0-2A0F646938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EF6FC0-2946-36C8-1208-617769FD2BD2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170713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3D88E15E-FAA6-D78B-D090-823755466C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464AF-31FB-509A-B4B4-58CD84F49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6D21B58-995A-2333-66F0-2A0F646938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2D96E2-8411-6C92-2950-7530133FC08F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4448367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345113" y="1568548"/>
            <a:ext cx="6846887" cy="43392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3D88E15E-FAA6-D78B-D090-823755466C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2273" y="1568549"/>
            <a:ext cx="4484527" cy="433926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464AF-31FB-509A-B4B4-58CD84F49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5040000" cy="819559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6D21B58-995A-2333-66F0-2A0F646938B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191510" y="4006262"/>
            <a:ext cx="3486859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E907C7-FB40-9EA0-9F4D-B3EAC99ED95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540474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6D975A-F142-B93D-B0A0-0848EDB3C66E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83283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BC7EED-D148-35FB-ED30-34B60F2AD72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47590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A7FAF0-D2AE-E554-4332-2652BB94539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0021126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2E52FC-BEE5-3593-E84F-3F2D6F337BA4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2837210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C695CE-54F3-6557-8795-CDAE4E402B40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1696012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1CF6AA-3AB7-1A2C-7F35-A6171BF94CA2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5378658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BF1E447-FC0F-5974-911D-88F5E55A6C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D265E7-C273-83A4-15D3-CECD5A7B42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3D80BED0-F1A8-70EB-0546-02BAE569565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62B49-CF6B-EF2B-EB7D-EBEFF46E7DE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382984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7B4651-C04F-5C39-CFA3-A823A0A34C1F}"/>
              </a:ext>
            </a:extLst>
          </p:cNvPr>
          <p:cNvCxnSpPr/>
          <p:nvPr userDrawn="1"/>
        </p:nvCxnSpPr>
        <p:spPr>
          <a:xfrm>
            <a:off x="360000" y="386499"/>
            <a:ext cx="5040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2530506-CB7B-8EC5-AAE5-A35D57A347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241" y="1775570"/>
            <a:ext cx="6442761" cy="430201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143FBDF0-B57F-F4E7-FA28-9255527BA8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27994" y="540000"/>
            <a:ext cx="3928014" cy="554346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A36F9AF-8949-5932-B1BB-3A96AE6D4D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5040000" cy="835556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3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DF7E113F-DD1E-CE47-6875-22CC44F3EE1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686841" y="3951787"/>
            <a:ext cx="3819330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F063CD-EB3C-5AB6-E540-81D82BC0906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9875721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EA2287-7C36-8F3E-F54F-21F5ACD79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62050" y="1136696"/>
            <a:ext cx="9867900" cy="340079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“Lorem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.”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B3A60A-6E04-63A9-66DD-531A6073CA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162050" y="5200481"/>
            <a:ext cx="4100327" cy="337402"/>
          </a:xfrm>
          <a:prstGeom prst="rect">
            <a:avLst/>
          </a:prstGeo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E990EDB6-F475-FE04-B8E6-E65891B941D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162051" y="5477205"/>
            <a:ext cx="4100328" cy="337402"/>
          </a:xfrm>
          <a:prstGeom prst="rect">
            <a:avLst/>
          </a:prstGeo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="0" i="1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FD9221-F3CA-49A8-6ADA-44BD4D6ECFC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7332645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icture Placeholder 55">
            <a:extLst>
              <a:ext uri="{FF2B5EF4-FFF2-40B4-BE49-F238E27FC236}">
                <a16:creationId xmlns:a16="http://schemas.microsoft.com/office/drawing/2014/main" id="{D90B5644-673E-662E-2D46-F9246E5451A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0063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5" name="Picture Placeholder 55">
            <a:extLst>
              <a:ext uri="{FF2B5EF4-FFF2-40B4-BE49-F238E27FC236}">
                <a16:creationId xmlns:a16="http://schemas.microsoft.com/office/drawing/2014/main" id="{0C0D65CF-F8DB-04EA-5625-58645E5BFF1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405063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8" name="Picture Placeholder 55">
            <a:extLst>
              <a:ext uri="{FF2B5EF4-FFF2-40B4-BE49-F238E27FC236}">
                <a16:creationId xmlns:a16="http://schemas.microsoft.com/office/drawing/2014/main" id="{5FC17156-733A-3648-9600-478715FCCF8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288292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1" name="Picture Placeholder 55">
            <a:extLst>
              <a:ext uri="{FF2B5EF4-FFF2-40B4-BE49-F238E27FC236}">
                <a16:creationId xmlns:a16="http://schemas.microsoft.com/office/drawing/2014/main" id="{0CADEDF8-8948-280D-01BE-41E8764129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93292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2" name="Picture Placeholder 55">
            <a:extLst>
              <a:ext uri="{FF2B5EF4-FFF2-40B4-BE49-F238E27FC236}">
                <a16:creationId xmlns:a16="http://schemas.microsoft.com/office/drawing/2014/main" id="{2FABEFF5-5325-5BDF-BC0E-D77C5AEB061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87407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3" name="Picture Placeholder 55">
            <a:extLst>
              <a:ext uri="{FF2B5EF4-FFF2-40B4-BE49-F238E27FC236}">
                <a16:creationId xmlns:a16="http://schemas.microsoft.com/office/drawing/2014/main" id="{576783B7-C5E6-D2DA-465F-AF92D55D6C5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992407" y="573001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4" name="Picture Placeholder 55">
            <a:extLst>
              <a:ext uri="{FF2B5EF4-FFF2-40B4-BE49-F238E27FC236}">
                <a16:creationId xmlns:a16="http://schemas.microsoft.com/office/drawing/2014/main" id="{FB60A280-1207-143A-3E25-1ACB3A60564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0063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5" name="Picture Placeholder 55">
            <a:extLst>
              <a:ext uri="{FF2B5EF4-FFF2-40B4-BE49-F238E27FC236}">
                <a16:creationId xmlns:a16="http://schemas.microsoft.com/office/drawing/2014/main" id="{4206C25E-0344-1F8B-FEE2-8B1C6EF983E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405063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6" name="Picture Placeholder 55">
            <a:extLst>
              <a:ext uri="{FF2B5EF4-FFF2-40B4-BE49-F238E27FC236}">
                <a16:creationId xmlns:a16="http://schemas.microsoft.com/office/drawing/2014/main" id="{C8D050F2-EC6C-4F32-F28B-F928255A0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288292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7" name="Picture Placeholder 55">
            <a:extLst>
              <a:ext uri="{FF2B5EF4-FFF2-40B4-BE49-F238E27FC236}">
                <a16:creationId xmlns:a16="http://schemas.microsoft.com/office/drawing/2014/main" id="{03F409FD-B151-A7E2-99C3-E855635F5AA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193292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8" name="Picture Placeholder 55">
            <a:extLst>
              <a:ext uri="{FF2B5EF4-FFF2-40B4-BE49-F238E27FC236}">
                <a16:creationId xmlns:a16="http://schemas.microsoft.com/office/drawing/2014/main" id="{BAB472B6-BC0B-5555-44A5-FE81E922088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087407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9" name="Picture Placeholder 55">
            <a:extLst>
              <a:ext uri="{FF2B5EF4-FFF2-40B4-BE49-F238E27FC236}">
                <a16:creationId xmlns:a16="http://schemas.microsoft.com/office/drawing/2014/main" id="{BCC17D22-93CD-64C2-3250-C5C1A34B217C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9992407" y="3429000"/>
            <a:ext cx="1635125" cy="16478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58AF1-5FDA-43EA-1833-037958AFE5F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82600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56760A-C928-8D29-A554-08855326FE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82600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07D16623-40DE-B179-C197-221434841FF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59526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C2B1A3BC-FC14-D7ED-8B97-EF55CCF1A76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359526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B4AEA21-73FC-CF35-6F3C-E0CEF0F9923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284579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726627FD-496F-E0B3-A4FD-7A0B654E764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284579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E2B83FAE-57EA-156C-9FFB-0B27DDBFD879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161505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20B3867B-9A2C-0E8F-BB36-A8248FF2216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161505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053BB57-7232-4953-8580-D60BBC87D4F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074526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50AC51E7-A36B-9F3D-743B-852373494B5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074526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37DDC3D1-9BE7-67B1-DF13-44260E934B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951452" y="2654300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1CD6EDA-99B7-EC4C-44CF-1F02331783E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951452" y="2344738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998B48AD-78C0-9ED6-5A3B-0E9ED89F56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82600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FEBA7FAA-C070-53F0-FEEE-2DB1E5DC9C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2600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39791B51-5A0E-050F-0D4E-9AF77D040B2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2359526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9FB74917-2F05-498E-BF9C-A557018E2D6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2359526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707B622E-445E-5076-FC48-4A35ADEC34C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284579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532F74F1-4E88-0842-E652-E8D08027CC3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4284579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CCD39DD-9F31-A31E-F898-B2774B8D89C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161505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BB6E4E52-2816-0BF2-FD06-495E61EF277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161505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B4BB8EA-53E9-8E98-57CE-38AECC48D9E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8074526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2438DFB3-7BB6-F9E8-E530-3AD6A0E8908C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074526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Suisse Int'l Semi Bold" panose="020B0804000000000000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7B33D06-0C40-4051-8BFB-B7CAFEB09C2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951452" y="5505784"/>
            <a:ext cx="1679575" cy="4445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Job title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C8EA7FD1-D48E-B551-D70A-19590D6D6E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951452" y="5196222"/>
            <a:ext cx="1679575" cy="238125"/>
          </a:xfrm>
        </p:spPr>
        <p:txBody>
          <a:bodyPr>
            <a:noAutofit/>
          </a:bodyPr>
          <a:lstStyle>
            <a:lvl1pPr marL="0" indent="0">
              <a:buNone/>
              <a:defRPr sz="1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CEDC1F-8CF1-BDCD-F0AD-06EF860505ED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5081888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Conten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663FD34D-7788-2A83-9007-AF9338D0ED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D3B401BD-77D9-B698-593A-E178ADB06EF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6E17959-E6E2-FD46-DEC6-5392EE5FE1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4A1BBF0F-1D77-5DB2-7287-7F4EDC0B5D5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A5B30F63-F6A5-F417-D985-97CB7389B1F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C7264F-0173-15BF-39DA-63B2B84D2B4E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BC7A932-CE5F-FC93-42A4-FB54DBF25898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0BB05FF-233F-E912-BF4B-797F6DD5405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22293287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and Content">
    <p:bg>
      <p:bgPr>
        <a:solidFill>
          <a:srgbClr val="CDE1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A8AC2A-1F9F-5F8E-8DC2-4A300259621A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F42EA9-6156-B491-837D-0812BFDE5F1F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F4F451-65D0-C978-9A82-476357E28F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6CBE7749-BD54-326E-D931-A44D7E9C61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56ABED71-48E0-63D7-7423-AF6F148FA97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5A06D999-9A8F-E1D8-5E45-053276E1349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7FCF2CEB-12B3-808A-C449-73822F6CFD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48D1EE-9A41-255E-C4C5-409CA412D3D8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89905797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and Content">
    <p:bg>
      <p:bgPr>
        <a:solidFill>
          <a:srgbClr val="F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A8AC2A-1F9F-5F8E-8DC2-4A300259621A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F42EA9-6156-B491-837D-0812BFDE5F1F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F4F451-65D0-C978-9A82-476357E28F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6CBE7749-BD54-326E-D931-A44D7E9C61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56ABED71-48E0-63D7-7423-AF6F148FA97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5A06D999-9A8F-E1D8-5E45-053276E1349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7FCF2CEB-12B3-808A-C449-73822F6CFD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BAE86D-5604-E20A-5182-F4CB067306E4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970412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and Content">
    <p:bg>
      <p:bgPr>
        <a:solidFill>
          <a:srgbClr val="3CD2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684AFA-D2CA-7C11-3453-71F20C70DE12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9924148-EC92-5D0A-6356-884156D1F616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064AE126-3C81-5C26-35AE-5245FA4AD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50D7925E-2A94-FE58-D794-AE5C7077763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98E6F92C-D4D1-328C-935A-AE28B371F33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13" name="Text Placeholder 17">
            <a:extLst>
              <a:ext uri="{FF2B5EF4-FFF2-40B4-BE49-F238E27FC236}">
                <a16:creationId xmlns:a16="http://schemas.microsoft.com/office/drawing/2014/main" id="{D93CE78D-4145-ECD3-2EEE-6078432E90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EBC2189D-9DF7-A2AE-F2C3-9DDA3D18D01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AA3C53-C80C-1F86-5332-557C13DD5F85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2916651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and Content">
    <p:bg>
      <p:bgPr>
        <a:solidFill>
          <a:srgbClr val="8C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C1FEBE6-8FB6-91F8-CB03-28BB396E48B3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C5C4E1A-724C-EB14-3360-DB12A4E74493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543791B-B341-71E0-59F6-4CC88DA6E8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B5C9C864-4EA7-02B5-5013-A09B167FD5B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B4A0D46C-800D-D61B-E1D0-1188B3CD48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6" name="Text Placeholder 17">
            <a:extLst>
              <a:ext uri="{FF2B5EF4-FFF2-40B4-BE49-F238E27FC236}">
                <a16:creationId xmlns:a16="http://schemas.microsoft.com/office/drawing/2014/main" id="{1EB0B930-F239-5A32-C761-9A46E617820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46F98617-B7B3-ECEE-692E-AFA7CEA109F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0B0E9D-DA26-C667-9198-5CD8F3FED4F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09859521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and Content">
    <p:bg>
      <p:bgPr>
        <a:solidFill>
          <a:srgbClr val="DC96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2FB655-ADEC-A3F4-A461-BF59B45515CF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606F759-7891-4881-2F14-14084738C524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A6FAF67-D8E9-499C-5AC8-3DFDF41B82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510E9B41-55BC-9179-037D-9CEC3111B1E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6C0D37B8-99BC-8356-F91C-5BD2A39AD30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6" name="Text Placeholder 17">
            <a:extLst>
              <a:ext uri="{FF2B5EF4-FFF2-40B4-BE49-F238E27FC236}">
                <a16:creationId xmlns:a16="http://schemas.microsoft.com/office/drawing/2014/main" id="{F7AC9DFE-49A8-EB9A-B8C1-967DFED9974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A3E04200-A756-71BB-4ABF-C72FE975410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758FEB-9F4A-0BFF-35DC-BC697D56D68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653910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and Content">
    <p:bg>
      <p:bgPr>
        <a:solidFill>
          <a:srgbClr val="FF72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587DE0-C0F3-F935-1201-35BFB617E6A5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B95D75-F273-D3F6-63CF-C341FFB367F2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538B57F-8D21-180C-689F-8AB36B95D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6C40B6A2-1C9C-7507-1831-0A3A63B777F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B1EB5995-CD6F-F91A-0427-3A84F0549B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6" name="Text Placeholder 17">
            <a:extLst>
              <a:ext uri="{FF2B5EF4-FFF2-40B4-BE49-F238E27FC236}">
                <a16:creationId xmlns:a16="http://schemas.microsoft.com/office/drawing/2014/main" id="{C6B08AF2-3609-E1BF-1978-522ADC2E4B3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68D74CA4-52B6-F255-956D-381532ED799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D7D66F-093C-5733-95C3-65945D31E832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22155817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and Content">
    <p:bg>
      <p:bgPr>
        <a:solidFill>
          <a:srgbClr val="FFBE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587DE0-C0F3-F935-1201-35BFB617E6A5}"/>
              </a:ext>
            </a:extLst>
          </p:cNvPr>
          <p:cNvCxnSpPr/>
          <p:nvPr userDrawn="1"/>
        </p:nvCxnSpPr>
        <p:spPr>
          <a:xfrm>
            <a:off x="43657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B95D75-F273-D3F6-63CF-C341FFB367F2}"/>
              </a:ext>
            </a:extLst>
          </p:cNvPr>
          <p:cNvCxnSpPr/>
          <p:nvPr userDrawn="1"/>
        </p:nvCxnSpPr>
        <p:spPr>
          <a:xfrm>
            <a:off x="6014411" y="2132165"/>
            <a:ext cx="452690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538B57F-8D21-180C-689F-8AB36B95D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39999"/>
            <a:ext cx="11472002" cy="616543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3" name="Text Placeholder 17">
            <a:extLst>
              <a:ext uri="{FF2B5EF4-FFF2-40B4-BE49-F238E27FC236}">
                <a16:creationId xmlns:a16="http://schemas.microsoft.com/office/drawing/2014/main" id="{6C40B6A2-1C9C-7507-1831-0A3A63B777F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5801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B1EB5995-CD6F-F91A-0427-3A84F0549B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829" y="1678414"/>
            <a:ext cx="4785741" cy="6165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endParaRPr lang="en-US" dirty="0"/>
          </a:p>
        </p:txBody>
      </p:sp>
      <p:sp>
        <p:nvSpPr>
          <p:cNvPr id="6" name="Text Placeholder 17">
            <a:extLst>
              <a:ext uri="{FF2B5EF4-FFF2-40B4-BE49-F238E27FC236}">
                <a16:creationId xmlns:a16="http://schemas.microsoft.com/office/drawing/2014/main" id="{C6B08AF2-3609-E1BF-1978-522ADC2E4B3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4307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68D74CA4-52B6-F255-956D-381532ED799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23278" y="2294965"/>
            <a:ext cx="4788264" cy="3270103"/>
          </a:xfrm>
          <a:prstGeom prst="rect">
            <a:avLst/>
          </a:prstGeom>
        </p:spPr>
        <p:txBody>
          <a:bodyPr>
            <a:normAutofit/>
          </a:bodyPr>
          <a:lstStyle>
            <a:lvl1pPr marL="285750" marR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4768D8-60E5-599F-F86F-7B67930FF728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543971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and Conten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45AA7A-6D44-0B2B-904B-F8C451B0DF3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664EC7E5-D893-36FD-9C49-EBDACA01A4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3F482BB-25CB-F334-388A-6DA110CD5A4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DED84D-8F86-67FF-29CC-48A5D558953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58838383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le and Content">
    <p:bg>
      <p:bgPr>
        <a:solidFill>
          <a:srgbClr val="CDE1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45AA7A-6D44-0B2B-904B-F8C451B0DF3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664EC7E5-D893-36FD-9C49-EBDACA01A4E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3F482BB-25CB-F334-388A-6DA110CD5A4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7087BB-1768-8AF3-622A-8EF2111B4816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83058475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and Content">
    <p:bg>
      <p:bgPr>
        <a:solidFill>
          <a:srgbClr val="F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7BDF93-F12F-727F-4DFF-1BE60B75B07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86341012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and Content">
    <p:bg>
      <p:bgPr>
        <a:solidFill>
          <a:srgbClr val="3CD2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9932D8-1133-C241-BE99-AB19B87AF4D0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80731932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and Content">
    <p:bg>
      <p:bgPr>
        <a:solidFill>
          <a:srgbClr val="8C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B0752F-9104-0870-B49C-BDF62E66880C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94972123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and Content">
    <p:bg>
      <p:bgPr>
        <a:solidFill>
          <a:srgbClr val="DC96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12FC60-ED3B-1A0E-8F31-3CD98065343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51455049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and Content">
    <p:bg>
      <p:bgPr>
        <a:solidFill>
          <a:srgbClr val="FF72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D8B9DF-3048-041E-C5CB-4FA892E986F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52043472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and Content">
    <p:bg>
      <p:bgPr>
        <a:solidFill>
          <a:srgbClr val="FFBE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5EA0C99-7252-FD01-1A5D-2DABF5FA46C5}"/>
              </a:ext>
            </a:extLst>
          </p:cNvPr>
          <p:cNvCxnSpPr>
            <a:cxnSpLocks/>
          </p:cNvCxnSpPr>
          <p:nvPr userDrawn="1"/>
        </p:nvCxnSpPr>
        <p:spPr>
          <a:xfrm>
            <a:off x="360000" y="3429000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BD94534-EC49-FF2A-0357-DAFC5393CB2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529469"/>
            <a:ext cx="10940792" cy="168364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53F6005-EEA0-9A53-BF0F-D247F361925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3825419"/>
            <a:ext cx="9594850" cy="602504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7E58DD29-F05C-9403-2F83-DAD6F48ED2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000" y="4594045"/>
            <a:ext cx="9594850" cy="13711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0" i="0" spc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8C3FA8-A674-ED30-4EA7-E4876BA2BE73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673984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F3E50A0-CAD9-47AC-B108-C99BF2E936C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6F4E87B0-33EC-1329-4DB5-66BFC04269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74EC41D-4CF5-65EF-38C6-D4D1B74F8642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BC25246F-70BE-7EE2-0DC0-455CD0CAC4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C2A4CC-FB4E-DCDA-0C83-AE7DDD28EEB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834951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077AC08-D3E7-4AC0-95D0-E10371256FA1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831C3AA8-2E01-A304-FC20-825FDEB090A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0DD1C669-7C1F-C4AE-9E92-25B62A3F6F5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5BFA4D84-0932-EB8C-8730-CCC503F297B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D9CB582-0DFC-BE46-99D9-36973051C6A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C57BB-434C-0C97-31FC-695FA8791F6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5775429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077AC08-D3E7-4AC0-95D0-E10371256FA1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831C3AA8-2E01-A304-FC20-825FDEB090A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0DD1C669-7C1F-C4AE-9E92-25B62A3F6F5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5BFA4D84-0932-EB8C-8730-CCC503F297B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D9CB582-0DFC-BE46-99D9-36973051C6A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5726FC-1314-8E5B-58E1-F8399BCEC15C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107087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F3E50A0-CAD9-47AC-B108-C99BF2E936C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6F4E87B0-33EC-1329-4DB5-66BFC04269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74EC41D-4CF5-65EF-38C6-D4D1B74F8642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BC25246F-70BE-7EE2-0DC0-455CD0CAC4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47F940-7798-0FC7-4DAB-393AE2CC0238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957375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DC90C5-B61E-AEF0-844E-D8BA196E151B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12">
            <a:extLst>
              <a:ext uri="{FF2B5EF4-FFF2-40B4-BE49-F238E27FC236}">
                <a16:creationId xmlns:a16="http://schemas.microsoft.com/office/drawing/2014/main" id="{B21A378E-E6A2-F481-4464-AB20E042AF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CC627608-1F6B-8E13-43EB-C2A988695B2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52853624-066D-D671-3056-AA14C2A4D6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95F8831-E900-B090-C296-59FD052BD01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EA540B-5BF8-8F39-A1E8-6154B546DB2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5497608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D81D1F3-9114-2064-6A65-E5A1AE6327B5}"/>
              </a:ext>
            </a:extLst>
          </p:cNvPr>
          <p:cNvCxnSpPr>
            <a:cxnSpLocks/>
          </p:cNvCxnSpPr>
          <p:nvPr userDrawn="1"/>
        </p:nvCxnSpPr>
        <p:spPr>
          <a:xfrm>
            <a:off x="436107" y="3073231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0B268F59-DBA8-D9B4-085A-2BC93318F2D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E99EFE2-FF3C-AAD3-FEFB-717320E8234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BD12D0-4719-437C-7915-8B656810C79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6E3B03D-317C-29EF-5C9C-712CF79CBEC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247409-E526-3365-5507-B14BED0EC08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551581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688392E-DB98-3C91-168E-89BF0DA2D404}"/>
              </a:ext>
            </a:extLst>
          </p:cNvPr>
          <p:cNvCxnSpPr>
            <a:cxnSpLocks/>
          </p:cNvCxnSpPr>
          <p:nvPr userDrawn="1"/>
        </p:nvCxnSpPr>
        <p:spPr>
          <a:xfrm>
            <a:off x="436107" y="2808958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12">
            <a:extLst>
              <a:ext uri="{FF2B5EF4-FFF2-40B4-BE49-F238E27FC236}">
                <a16:creationId xmlns:a16="http://schemas.microsoft.com/office/drawing/2014/main" id="{98C899F6-1666-59FA-C964-C7EB81C790E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24398267-7E00-5300-C3CC-431AFF3D2E1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BBB119-E7EB-9D3B-0102-41EAF16078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64C17218-45BB-CBB8-95E1-3045CDE9DB1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5F7DBC-8E6B-5ACF-333D-F9476D8E3CBF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309311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688392E-DB98-3C91-168E-89BF0DA2D404}"/>
              </a:ext>
            </a:extLst>
          </p:cNvPr>
          <p:cNvCxnSpPr>
            <a:cxnSpLocks/>
          </p:cNvCxnSpPr>
          <p:nvPr userDrawn="1"/>
        </p:nvCxnSpPr>
        <p:spPr>
          <a:xfrm>
            <a:off x="436107" y="2808958"/>
            <a:ext cx="509383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12">
            <a:extLst>
              <a:ext uri="{FF2B5EF4-FFF2-40B4-BE49-F238E27FC236}">
                <a16:creationId xmlns:a16="http://schemas.microsoft.com/office/drawing/2014/main" id="{98C899F6-1666-59FA-C964-C7EB81C790E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24398267-7E00-5300-C3CC-431AFF3D2E1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6107" y="551090"/>
            <a:ext cx="5093835" cy="22053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BBB119-E7EB-9D3B-0102-41EAF16078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6107" y="3307687"/>
            <a:ext cx="5093835" cy="288199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64C17218-45BB-CBB8-95E1-3045CDE9DB1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96A88A-1A97-4E09-BFD9-4D2E67EF447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0888610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5B0FDB-F8C5-1B9D-3CC5-5846FFDA3D2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2794657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BBE80C-27E8-13AD-DF20-CF62785EFC1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748837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9EAE52-E245-3F73-1BF1-A4DB4AD6462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15651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0986AA-3B07-01AF-C9D5-5FD37F982933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245230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E4BE86-B678-AF83-5827-2BF11AAC2D5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0997944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C6CB1-2006-66B1-1301-95FA4D61E97B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887708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9878B6-FC55-F174-918A-FD552127DB4D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7568716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DFA092-813B-5AB7-25BA-04E545BE6BE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0"/>
            <a:ext cx="60960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F04D8CC3-5BAA-4F5B-5E56-EB32ACAA3F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6163" y="551090"/>
            <a:ext cx="5093835" cy="39126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36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E31118C-2FC5-9CC8-0A53-9F78E9C3F6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10013618" y="4017416"/>
            <a:ext cx="3848892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0E6084-5F99-6B86-C4E0-32A27AADF5F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323381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4BA838B7-CF9C-F73C-3118-2E2D5E3BA2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A9A3D6-36D9-9F99-DBD1-BC1813D0E01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4885109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4BA838B7-CF9C-F73C-3118-2E2D5E3BA2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18A81E-CACE-E6E4-8936-98B501FD9FCC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9870752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4BA838B7-CF9C-F73C-3118-2E2D5E3BA2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44E997-1F80-ABD7-5DBE-5B21642A29B0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42737806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4BA838B7-CF9C-F73C-3118-2E2D5E3BA2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0F3B95-CBA1-8F64-AC41-F0AED8A7733F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430330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45B7624-E1D7-F03E-C879-527E7B4D8F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694BB6E9-D6CE-3172-647B-0E742CDD0A9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81E1D-7B3C-D76F-FA3E-08D71AE20D5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9593452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8D4446D-47F3-C568-D7C5-E764A2B1C9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2F029F73-BB82-FE76-0AF1-3BD5BAB0EB5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0BB6BD-A0C3-5B73-FF22-3AF97255350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1229355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0DB018E-4555-255F-A54B-A9822E38CB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BE382C04-E529-EFBC-AF10-C971D17853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EF490F-D685-F96E-3B6E-185B6A87656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7170923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9EA2E575-EB7C-8322-CEF3-CBB01857B78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27238"/>
            <a:ext cx="12192000" cy="412115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0DB018E-4555-255F-A54B-A9822E38CB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8"/>
            <a:ext cx="8903272" cy="1330044"/>
          </a:xfrm>
          <a:prstGeom prst="rect">
            <a:avLst/>
          </a:prstGeom>
        </p:spPr>
        <p:txBody>
          <a:bodyPr/>
          <a:lstStyle>
            <a:lvl1pPr>
              <a:defRPr sz="32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BE382C04-E529-EFBC-AF10-C971D17853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10034280" y="4038079"/>
            <a:ext cx="3807567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D01C6E-4053-8E02-01E4-3F461B5D574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9466886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17EEA6-FACF-C970-51E8-1EC64EF72193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6896599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CDE1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2536F8-1615-5DE0-44C3-B8688D1608F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836394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0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942B54-F4CD-5279-FA04-A4CF61D8C1C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7697496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3CD2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CD2307-FC60-9E6A-1EEE-AC47BE942FC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7179021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8CFF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AA086A-F8BA-7EA1-40D5-4A26CA934046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9859530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DC96D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2752C4-BF03-4369-6D66-9055347C4072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841136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F726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CE712D2-E833-7DB0-19EB-16629A1D4B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AFF05E-2875-21CD-1457-9826DF37AEC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6502E569-693B-E1F0-AB6A-F47D640FF2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4909FE-13DA-EC7F-A923-A9CA644A6ECC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35117185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CEA875-E6E0-61A5-77BE-B5096F387E21}"/>
              </a:ext>
            </a:extLst>
          </p:cNvPr>
          <p:cNvSpPr/>
          <p:nvPr userDrawn="1"/>
        </p:nvSpPr>
        <p:spPr>
          <a:xfrm>
            <a:off x="0" y="0"/>
            <a:ext cx="12192000" cy="2027583"/>
          </a:xfrm>
          <a:prstGeom prst="rect">
            <a:avLst/>
          </a:prstGeom>
          <a:solidFill>
            <a:srgbClr val="FFBE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BC311F2-AA4A-8ABB-4F7A-AE11494981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027583"/>
            <a:ext cx="6095999" cy="4830417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0A1FBB-11D9-FF21-40B7-E92D8857EB48}"/>
              </a:ext>
            </a:extLst>
          </p:cNvPr>
          <p:cNvCxnSpPr>
            <a:cxnSpLocks/>
          </p:cNvCxnSpPr>
          <p:nvPr userDrawn="1"/>
        </p:nvCxnSpPr>
        <p:spPr>
          <a:xfrm>
            <a:off x="6776345" y="2674317"/>
            <a:ext cx="476338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8158FC61-7C3B-CDE8-87AE-BAD51A5A6D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999" y="386497"/>
            <a:ext cx="9303546" cy="1219436"/>
          </a:xfrm>
          <a:prstGeom prst="rect">
            <a:avLst/>
          </a:prstGeom>
        </p:spPr>
        <p:txBody>
          <a:bodyPr/>
          <a:lstStyle>
            <a:lvl1pPr>
              <a:defRPr sz="44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9CE72133-E11D-8641-D0CD-1A961476404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002" y="2896119"/>
            <a:ext cx="4845230" cy="30247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B7C6C4E1-4E2D-F645-8B10-CF38A009E88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919910" y="4629841"/>
            <a:ext cx="3797413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A2C1C7-738A-1C58-70DB-AA076E7B9CE1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074852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CADEF18-2EA4-1263-C0D3-3B80EF8F44B8}"/>
              </a:ext>
            </a:extLst>
          </p:cNvPr>
          <p:cNvCxnSpPr>
            <a:cxnSpLocks/>
          </p:cNvCxnSpPr>
          <p:nvPr userDrawn="1"/>
        </p:nvCxnSpPr>
        <p:spPr>
          <a:xfrm>
            <a:off x="360000" y="386499"/>
            <a:ext cx="114720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433A6E39-8433-4AB8-6C7E-556E289730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000" y="540000"/>
            <a:ext cx="10930852" cy="353915"/>
          </a:xfrm>
          <a:prstGeom prst="rect">
            <a:avLst/>
          </a:prstGeom>
        </p:spPr>
        <p:txBody>
          <a:bodyPr/>
          <a:lstStyle>
            <a:lvl1pPr>
              <a:defRPr sz="3000" b="1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80332C5-2E61-1EDA-792E-CFCAA0D3695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74675" y="2127250"/>
            <a:ext cx="3551238" cy="355123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CCBC75BB-B74B-9589-FB17-9F5DA33353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42638" y="2127250"/>
            <a:ext cx="3551238" cy="3551238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C36ADC-EC76-ECF2-9F94-B1BEFAD3CDB7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2432886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6C64962-A8BA-3632-9866-EE472C52F6B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29976"/>
            <a:ext cx="12192000" cy="6828024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960DD710-EDD1-CBB9-9ED2-A9FCA3A961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9782547" y="4478008"/>
            <a:ext cx="4311031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</p:spTree>
    <p:extLst>
      <p:ext uri="{BB962C8B-B14F-4D97-AF65-F5344CB8AC3E}">
        <p14:creationId xmlns:p14="http://schemas.microsoft.com/office/powerpoint/2010/main" val="41292221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2B8E8A8-9923-2C64-368D-D91D2CE71D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87828" y="566057"/>
            <a:ext cx="5203373" cy="53939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168AC7AF-4DB5-CB34-63D7-51942A48C26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400799" y="566057"/>
            <a:ext cx="5203373" cy="53939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27D70513-49D8-8BEE-3E04-8B2468634E6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582248" y="3834448"/>
            <a:ext cx="4003811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979E211A-A8F5-497B-2C14-2C518A0BC5F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9377804" y="3834448"/>
            <a:ext cx="4003811" cy="20587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buNone/>
              <a:defRPr sz="12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901A87-D403-A5C0-A253-A6E864E4A17A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19311044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2B8E8A8-9923-2C64-368D-D91D2CE71D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87828" y="430042"/>
            <a:ext cx="5203373" cy="255516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168AC7AF-4DB5-CB34-63D7-51942A48C26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400799" y="430042"/>
            <a:ext cx="5203373" cy="25551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5C4D951D-22A2-66F1-05E4-9EFC61CCEF1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87828" y="3502153"/>
            <a:ext cx="5203373" cy="255516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CBA0D63F-29BA-B327-0009-F69CD2899A8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799" y="3502153"/>
            <a:ext cx="5203373" cy="255516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16784C-24F2-C55E-ACC5-F7820850E20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2118" y="2745442"/>
            <a:ext cx="3761460" cy="20587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 sz="10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B4F913C5-D9EC-AEE2-9FA5-0F32AE4D036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30861" y="2745442"/>
            <a:ext cx="3761460" cy="20587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 sz="10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B9F2956-79BC-5A44-AAD9-3C395FFDAC4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2118" y="5808682"/>
            <a:ext cx="3761460" cy="20587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 sz="10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AE4013D-4B92-FC9E-550E-AC50B3CA612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30861" y="5808682"/>
            <a:ext cx="3761460" cy="20587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 sz="1000" b="0" i="0">
                <a:latin typeface="Neue Haas Grotesk Text Pro" panose="020B0504020202020204" pitchFamily="34" charset="77"/>
              </a:defRPr>
            </a:lvl1pPr>
          </a:lstStyle>
          <a:p>
            <a:pPr lvl="0"/>
            <a:r>
              <a:rPr lang="en-US" dirty="0"/>
              <a:t>Student credit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3AB159-4ED1-5285-9EA1-87F35EC69D29}"/>
              </a:ext>
            </a:extLst>
          </p:cNvPr>
          <p:cNvSpPr txBox="1"/>
          <p:nvPr userDrawn="1"/>
        </p:nvSpPr>
        <p:spPr>
          <a:xfrm>
            <a:off x="7444409" y="6477597"/>
            <a:ext cx="4423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i="0" dirty="0">
                <a:latin typeface="Neue Haas Grotesk Text Pro" panose="020B0504020202020204" pitchFamily="34" charset="77"/>
              </a:rPr>
              <a:t>University for the Creative Arts</a:t>
            </a:r>
          </a:p>
        </p:txBody>
      </p:sp>
    </p:spTree>
    <p:extLst>
      <p:ext uri="{BB962C8B-B14F-4D97-AF65-F5344CB8AC3E}">
        <p14:creationId xmlns:p14="http://schemas.microsoft.com/office/powerpoint/2010/main" val="7464468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slideLayout" Target="../slideLayouts/slideLayout84.xml"/><Relationship Id="rId89" Type="http://schemas.openxmlformats.org/officeDocument/2006/relationships/slideLayout" Target="../slideLayouts/slideLayout89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102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5.xml"/><Relationship Id="rId90" Type="http://schemas.openxmlformats.org/officeDocument/2006/relationships/slideLayout" Target="../slideLayouts/slideLayout90.xml"/><Relationship Id="rId95" Type="http://schemas.openxmlformats.org/officeDocument/2006/relationships/slideLayout" Target="../slideLayouts/slideLayout95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0" Type="http://schemas.openxmlformats.org/officeDocument/2006/relationships/slideLayout" Target="../slideLayouts/slideLayout80.xml"/><Relationship Id="rId85" Type="http://schemas.openxmlformats.org/officeDocument/2006/relationships/slideLayout" Target="../slideLayouts/slideLayout85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103" Type="http://schemas.openxmlformats.org/officeDocument/2006/relationships/slideLayout" Target="../slideLayouts/slideLayout103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83" Type="http://schemas.openxmlformats.org/officeDocument/2006/relationships/slideLayout" Target="../slideLayouts/slideLayout83.xml"/><Relationship Id="rId88" Type="http://schemas.openxmlformats.org/officeDocument/2006/relationships/slideLayout" Target="../slideLayouts/slideLayout88.xml"/><Relationship Id="rId91" Type="http://schemas.openxmlformats.org/officeDocument/2006/relationships/slideLayout" Target="../slideLayouts/slideLayout91.xml"/><Relationship Id="rId96" Type="http://schemas.openxmlformats.org/officeDocument/2006/relationships/slideLayout" Target="../slideLayouts/slideLayout9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86" Type="http://schemas.openxmlformats.org/officeDocument/2006/relationships/slideLayout" Target="../slideLayouts/slideLayout86.xml"/><Relationship Id="rId94" Type="http://schemas.openxmlformats.org/officeDocument/2006/relationships/slideLayout" Target="../slideLayouts/slideLayout94.xml"/><Relationship Id="rId99" Type="http://schemas.openxmlformats.org/officeDocument/2006/relationships/slideLayout" Target="../slideLayouts/slideLayout99.xml"/><Relationship Id="rId101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97" Type="http://schemas.openxmlformats.org/officeDocument/2006/relationships/slideLayout" Target="../slideLayouts/slideLayout97.xml"/><Relationship Id="rId10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9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Relationship Id="rId87" Type="http://schemas.openxmlformats.org/officeDocument/2006/relationships/slideLayout" Target="../slideLayouts/slideLayout87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56" Type="http://schemas.openxmlformats.org/officeDocument/2006/relationships/slideLayout" Target="../slideLayouts/slideLayout56.xml"/><Relationship Id="rId77" Type="http://schemas.openxmlformats.org/officeDocument/2006/relationships/slideLayout" Target="../slideLayouts/slideLayout77.xml"/><Relationship Id="rId100" Type="http://schemas.openxmlformats.org/officeDocument/2006/relationships/slideLayout" Target="../slideLayouts/slideLayout100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93" Type="http://schemas.openxmlformats.org/officeDocument/2006/relationships/slideLayout" Target="../slideLayouts/slideLayout93.xml"/><Relationship Id="rId9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C117F0-7EF6-79C0-DA39-D6628516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11144-D901-6096-7BB4-5143153B1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AA257-2C64-8E7E-6591-B9EC099938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7152F1-FE3F-F44B-A188-6759524C4942}" type="datetimeFigureOut">
              <a:rPr lang="en-US" smtClean="0"/>
              <a:t>3/27/26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1378D-5852-351C-4004-45D7187052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8234C-126A-22FF-DB4E-27E6C1EC10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B80459-4A5E-7C43-86F4-65A8B2C562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590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661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02" r:id="rId18"/>
    <p:sldLayoutId id="2147483664" r:id="rId19"/>
    <p:sldLayoutId id="2147483666" r:id="rId20"/>
    <p:sldLayoutId id="2147483665" r:id="rId21"/>
    <p:sldLayoutId id="2147483669" r:id="rId22"/>
    <p:sldLayoutId id="2147483668" r:id="rId23"/>
    <p:sldLayoutId id="2147483708" r:id="rId24"/>
    <p:sldLayoutId id="2147483667" r:id="rId25"/>
    <p:sldLayoutId id="2147483673" r:id="rId26"/>
    <p:sldLayoutId id="2147483670" r:id="rId27"/>
    <p:sldLayoutId id="2147483671" r:id="rId28"/>
    <p:sldLayoutId id="2147483672" r:id="rId29"/>
    <p:sldLayoutId id="2147483709" r:id="rId30"/>
    <p:sldLayoutId id="2147483710" r:id="rId31"/>
    <p:sldLayoutId id="2147483711" r:id="rId32"/>
    <p:sldLayoutId id="2147483712" r:id="rId33"/>
    <p:sldLayoutId id="2147483676" r:id="rId34"/>
    <p:sldLayoutId id="2147483713" r:id="rId35"/>
    <p:sldLayoutId id="2147483705" r:id="rId36"/>
    <p:sldLayoutId id="2147483704" r:id="rId37"/>
    <p:sldLayoutId id="2147483757" r:id="rId38"/>
    <p:sldLayoutId id="2147483756" r:id="rId39"/>
    <p:sldLayoutId id="2147483758" r:id="rId40"/>
    <p:sldLayoutId id="2147483759" r:id="rId41"/>
    <p:sldLayoutId id="2147483674" r:id="rId42"/>
    <p:sldLayoutId id="2147483760" r:id="rId43"/>
    <p:sldLayoutId id="2147483761" r:id="rId44"/>
    <p:sldLayoutId id="2147483765" r:id="rId45"/>
    <p:sldLayoutId id="2147483762" r:id="rId46"/>
    <p:sldLayoutId id="2147483763" r:id="rId47"/>
    <p:sldLayoutId id="2147483764" r:id="rId48"/>
    <p:sldLayoutId id="2147483706" r:id="rId49"/>
    <p:sldLayoutId id="2147483677" r:id="rId50"/>
    <p:sldLayoutId id="2147483678" r:id="rId51"/>
    <p:sldLayoutId id="2147483679" r:id="rId52"/>
    <p:sldLayoutId id="2147483680" r:id="rId53"/>
    <p:sldLayoutId id="2147483754" r:id="rId54"/>
    <p:sldLayoutId id="2147483681" r:id="rId55"/>
    <p:sldLayoutId id="2147483683" r:id="rId56"/>
    <p:sldLayoutId id="2147483682" r:id="rId57"/>
    <p:sldLayoutId id="2147483684" r:id="rId58"/>
    <p:sldLayoutId id="2147483755" r:id="rId59"/>
    <p:sldLayoutId id="2147483685" r:id="rId60"/>
    <p:sldLayoutId id="2147483714" r:id="rId61"/>
    <p:sldLayoutId id="2147483686" r:id="rId62"/>
    <p:sldLayoutId id="2147483715" r:id="rId63"/>
    <p:sldLayoutId id="2147483716" r:id="rId64"/>
    <p:sldLayoutId id="2147483717" r:id="rId65"/>
    <p:sldLayoutId id="2147483718" r:id="rId66"/>
    <p:sldLayoutId id="2147483719" r:id="rId67"/>
    <p:sldLayoutId id="2147483687" r:id="rId68"/>
    <p:sldLayoutId id="2147483691" r:id="rId69"/>
    <p:sldLayoutId id="2147483722" r:id="rId70"/>
    <p:sldLayoutId id="2147483720" r:id="rId71"/>
    <p:sldLayoutId id="2147483690" r:id="rId72"/>
    <p:sldLayoutId id="2147483689" r:id="rId73"/>
    <p:sldLayoutId id="2147483688" r:id="rId74"/>
    <p:sldLayoutId id="2147483721" r:id="rId75"/>
    <p:sldLayoutId id="2147483703" r:id="rId76"/>
    <p:sldLayoutId id="2147483723" r:id="rId77"/>
    <p:sldLayoutId id="2147483724" r:id="rId78"/>
    <p:sldLayoutId id="2147483725" r:id="rId79"/>
    <p:sldLayoutId id="2147483726" r:id="rId80"/>
    <p:sldLayoutId id="2147483727" r:id="rId81"/>
    <p:sldLayoutId id="2147483728" r:id="rId82"/>
    <p:sldLayoutId id="2147483729" r:id="rId83"/>
    <p:sldLayoutId id="2147483692" r:id="rId84"/>
    <p:sldLayoutId id="2147483731" r:id="rId85"/>
    <p:sldLayoutId id="2147483732" r:id="rId86"/>
    <p:sldLayoutId id="2147483730" r:id="rId87"/>
    <p:sldLayoutId id="2147483693" r:id="rId88"/>
    <p:sldLayoutId id="2147483694" r:id="rId89"/>
    <p:sldLayoutId id="2147483695" r:id="rId90"/>
    <p:sldLayoutId id="2147483733" r:id="rId91"/>
    <p:sldLayoutId id="2147483696" r:id="rId92"/>
    <p:sldLayoutId id="2147483739" r:id="rId93"/>
    <p:sldLayoutId id="2147483734" r:id="rId94"/>
    <p:sldLayoutId id="2147483735" r:id="rId95"/>
    <p:sldLayoutId id="2147483736" r:id="rId96"/>
    <p:sldLayoutId id="2147483737" r:id="rId97"/>
    <p:sldLayoutId id="2147483738" r:id="rId98"/>
    <p:sldLayoutId id="2147483697" r:id="rId99"/>
    <p:sldLayoutId id="2147483698" r:id="rId100"/>
    <p:sldLayoutId id="2147483699" r:id="rId101"/>
    <p:sldLayoutId id="2147483700" r:id="rId102"/>
    <p:sldLayoutId id="2147483701" r:id="rId10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1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3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2C77A08-B164-B6B0-B87F-6351F9CC35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9B3F47-A7C2-8E5C-C154-47EB18B888A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>
            <a:normAutofit/>
          </a:bodyPr>
          <a:lstStyle/>
          <a:p>
            <a:r>
              <a:rPr lang="en-US" dirty="0"/>
              <a:t>Who owns </a:t>
            </a:r>
          </a:p>
          <a:p>
            <a:r>
              <a:rPr lang="en-US" dirty="0"/>
              <a:t>the pitch?</a:t>
            </a:r>
          </a:p>
          <a:p>
            <a:endParaRPr lang="en-GB" sz="2800" dirty="0"/>
          </a:p>
          <a:p>
            <a:r>
              <a:rPr lang="en-GB" sz="2800" dirty="0"/>
              <a:t>AI, Ethics, and Co-Creation in Television Student Practice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44C008-FBC0-B215-1363-B3493D2A8C8F}"/>
              </a:ext>
            </a:extLst>
          </p:cNvPr>
          <p:cNvSpPr txBox="1"/>
          <p:nvPr/>
        </p:nvSpPr>
        <p:spPr>
          <a:xfrm>
            <a:off x="244077" y="5649848"/>
            <a:ext cx="3636807" cy="1200329"/>
          </a:xfrm>
          <a:prstGeom prst="rect">
            <a:avLst/>
          </a:prstGeom>
          <a:solidFill>
            <a:srgbClr val="CDE102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Katarina Sengstaken</a:t>
            </a:r>
          </a:p>
          <a:p>
            <a:r>
              <a:rPr lang="en-US" dirty="0"/>
              <a:t>Senior Lecturer Television Production</a:t>
            </a:r>
          </a:p>
          <a:p>
            <a:r>
              <a:rPr lang="en-US" dirty="0" err="1"/>
              <a:t>ksengstaken@uca.ac.uk</a:t>
            </a:r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55EC2525-6DE8-F76A-C3DC-4248A234734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2981" r="12981"/>
          <a:stretch>
            <a:fillRect/>
          </a:stretch>
        </p:blipFill>
        <p:spPr>
          <a:xfrm rot="5400000">
            <a:off x="5682456" y="353219"/>
            <a:ext cx="6853238" cy="616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83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6F3FDA-8AB5-E067-C260-65CA0EE126D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Where do students draw the line?</a:t>
            </a:r>
          </a:p>
        </p:txBody>
      </p:sp>
    </p:spTree>
    <p:extLst>
      <p:ext uri="{BB962C8B-B14F-4D97-AF65-F5344CB8AC3E}">
        <p14:creationId xmlns:p14="http://schemas.microsoft.com/office/powerpoint/2010/main" val="2908187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9248F96-3DAA-F448-CE5D-137A80E25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423036"/>
            <a:ext cx="4913750" cy="1724736"/>
          </a:xfrm>
        </p:spPr>
        <p:txBody>
          <a:bodyPr>
            <a:noAutofit/>
          </a:bodyPr>
          <a:lstStyle/>
          <a:p>
            <a:r>
              <a:rPr lang="en-US" sz="4800" dirty="0"/>
              <a:t>Student’s perspective on </a:t>
            </a:r>
            <a:br>
              <a:rPr lang="en-US" sz="4800" dirty="0"/>
            </a:br>
            <a:r>
              <a:rPr lang="en-US" sz="4800" dirty="0"/>
              <a:t>AI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8667F1-E9CA-DFB1-588A-1E2C3F686A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0000" y="2592588"/>
            <a:ext cx="5040312" cy="4116122"/>
          </a:xfrm>
        </p:spPr>
        <p:txBody>
          <a:bodyPr>
            <a:normAutofit lnSpcReduction="10000"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They don’t trust it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They don’t trust academics who use it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They don’t admit to using it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They are timid to openly embrace it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AI acceptable: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Data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Admin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AI not acceptable:</a:t>
            </a:r>
            <a:endParaRPr lang="en-US" altLang="en-US" sz="1700" dirty="0">
              <a:latin typeface="Arial" panose="020B0604020202020204" pitchFamily="34" charset="0"/>
            </a:endParaRP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creativity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writing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00" dirty="0">
                <a:latin typeface="Arial" panose="020B0604020202020204" pitchFamily="34" charset="0"/>
              </a:rPr>
              <a:t>branding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Hostility towards AI and a reluctance to embrace it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9E4374-27C5-B61A-44E1-CF844CCD084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 err="1"/>
              <a:t>Zhixing</a:t>
            </a:r>
            <a:r>
              <a:rPr lang="en-US" dirty="0"/>
              <a:t> Yan, BA (Hons) Illustration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FAF7C2A0-D707-F94C-EAB2-33EE354981F1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6236" r="1623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713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F9A3E60-EB89-8418-1DBB-23C44F15583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122695" y="540000"/>
            <a:ext cx="4446453" cy="5543464"/>
          </a:xfrm>
        </p:spPr>
        <p:txBody>
          <a:bodyPr>
            <a:normAutofit/>
          </a:bodyPr>
          <a:lstStyle/>
          <a:p>
            <a:endParaRPr lang="en-US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</a:rPr>
              <a:t>Pitch = ideas + materials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Increasing speed &amp; polish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Audience-led commissioning</a:t>
            </a:r>
          </a:p>
          <a:p>
            <a:endParaRPr lang="en-US" dirty="0"/>
          </a:p>
          <a:p>
            <a:r>
              <a:rPr lang="en-US" dirty="0"/>
              <a:t>Commissioning is becoming even more face paced</a:t>
            </a:r>
          </a:p>
          <a:p>
            <a:r>
              <a:rPr lang="en-US" dirty="0"/>
              <a:t>Commissioners want to see polished visuals and decks that highlight what the show could be</a:t>
            </a:r>
          </a:p>
          <a:p>
            <a:endParaRPr lang="en-US" dirty="0"/>
          </a:p>
          <a:p>
            <a:r>
              <a:rPr lang="en-US" dirty="0"/>
              <a:t>AI is integrated into streamlining the research and development processes</a:t>
            </a:r>
          </a:p>
          <a:p>
            <a:r>
              <a:rPr lang="en-US" dirty="0"/>
              <a:t>For pitches and sizzle reels AI mockups of sets, presenters, games and concepts are important assets to getting projects greenlit</a:t>
            </a:r>
          </a:p>
          <a:p>
            <a:r>
              <a:rPr lang="en-US" dirty="0"/>
              <a:t>Industry is unapologetically using AI – waiting to get caught and apologize later.</a:t>
            </a:r>
          </a:p>
          <a:p>
            <a:r>
              <a:rPr lang="en-US" dirty="0"/>
              <a:t>Seen as a benefit for the rapid creation and ideas as well as the cost cutting benefits.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7358286-3784-6FB0-F296-9EFCC353D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Context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A183CE42-6AAB-B315-12E1-7132F988A65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7893" r="7893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896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B6F264D-B899-24AC-7B74-8FBC324A2FE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AI as a Development Assistant</a:t>
            </a:r>
          </a:p>
          <a:p>
            <a:r>
              <a:rPr lang="en-GB" b="1" dirty="0"/>
              <a:t>Idea Development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Rapid generation of “what if”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Exploring multiple formats quickly</a:t>
            </a:r>
          </a:p>
          <a:p>
            <a:r>
              <a:rPr lang="en-GB" b="1" dirty="0"/>
              <a:t>Research &amp; Positioning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Audience demographics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Channel and platform alignment</a:t>
            </a:r>
          </a:p>
          <a:p>
            <a:r>
              <a:rPr lang="en-GB" b="1" dirty="0"/>
              <a:t>Visualisation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Mood boards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Tone and branding</a:t>
            </a:r>
          </a:p>
          <a:p>
            <a:r>
              <a:rPr lang="en-GB" b="1" dirty="0"/>
              <a:t>What AI Does </a:t>
            </a:r>
            <a:r>
              <a:rPr lang="en-GB" b="1" i="1" dirty="0"/>
              <a:t>Not</a:t>
            </a:r>
            <a:r>
              <a:rPr lang="en-GB" b="1" dirty="0"/>
              <a:t> Replace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Relatability (“everyone understands it instantly”)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Human judgement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Understanding of audience experience</a:t>
            </a:r>
          </a:p>
          <a:p>
            <a:endParaRPr lang="en-US" dirty="0"/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8454990B-92DB-E5CF-BCA4-14E185D8E1A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2475" b="247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5BEDABB-1CE8-D08D-B828-DD90CA470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in the Pitch Room: An Industry Perspective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926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25B3B52-CEFC-92B2-A934-4A4C7943BC9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7893" r="7893"/>
          <a:stretch>
            <a:fillRect/>
          </a:stretch>
        </p:blipFill>
        <p:spPr>
          <a:xfrm>
            <a:off x="360000" y="1781451"/>
            <a:ext cx="6442761" cy="4302013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BB3CCF-3540-26D6-35FA-0ACF72804BB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b="1" dirty="0"/>
              <a:t>Level 4 15 Credit Television Production Module on Factual Entertainment</a:t>
            </a:r>
            <a:endParaRPr lang="en-GB" sz="1800" dirty="0"/>
          </a:p>
          <a:p>
            <a:r>
              <a:rPr lang="en-GB" sz="1800" dirty="0"/>
              <a:t>20 First-year students</a:t>
            </a:r>
          </a:p>
          <a:p>
            <a:r>
              <a:rPr lang="en-GB" sz="1800" dirty="0"/>
              <a:t>Students are tasked with the development of a 15 minute pitch for a Factual entertainment programme for a specified broadcaster and audience</a:t>
            </a:r>
          </a:p>
          <a:p>
            <a:endParaRPr lang="en-GB" sz="1800" dirty="0"/>
          </a:p>
          <a:p>
            <a:r>
              <a:rPr lang="en-GB" sz="1800" dirty="0"/>
              <a:t>AI embedded in teaching and development process allowing us to observe not just what students produced, but how their understanding of authorship and originality shifted.</a:t>
            </a:r>
          </a:p>
          <a:p>
            <a:endParaRPr lang="en-GB" sz="1800" b="1" dirty="0"/>
          </a:p>
          <a:p>
            <a:r>
              <a:rPr lang="en-GB" sz="1800" b="1" dirty="0"/>
              <a:t>Data:</a:t>
            </a:r>
            <a:endParaRPr lang="en-GB" sz="1800" dirty="0"/>
          </a:p>
          <a:p>
            <a:pPr lvl="1"/>
            <a:r>
              <a:rPr lang="en-GB" sz="1800" dirty="0"/>
              <a:t>Discussions</a:t>
            </a:r>
          </a:p>
          <a:p>
            <a:pPr lvl="1"/>
            <a:r>
              <a:rPr lang="en-GB" sz="1800" dirty="0"/>
              <a:t>Student outputs</a:t>
            </a:r>
          </a:p>
          <a:p>
            <a:pPr lvl="1"/>
            <a:r>
              <a:rPr lang="en-GB" sz="1800" dirty="0"/>
              <a:t>Observations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0DA3947-4510-CB59-2C9A-E97202393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</a:t>
            </a:r>
          </a:p>
        </p:txBody>
      </p:sp>
    </p:spTree>
    <p:extLst>
      <p:ext uri="{BB962C8B-B14F-4D97-AF65-F5344CB8AC3E}">
        <p14:creationId xmlns:p14="http://schemas.microsoft.com/office/powerpoint/2010/main" val="3043707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AF6729C-DD5C-EF9F-1ED3-DCFB2A8C9FB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527994" y="540000"/>
            <a:ext cx="3872189" cy="5543464"/>
          </a:xfrm>
        </p:spPr>
        <p:txBody>
          <a:bodyPr>
            <a:normAutofit/>
          </a:bodyPr>
          <a:lstStyle/>
          <a:p>
            <a:r>
              <a:rPr lang="en-GB" sz="1600" b="1" dirty="0"/>
              <a:t>Threshold concepts and troublesome knowledge</a:t>
            </a:r>
            <a:r>
              <a:rPr lang="en-GB" sz="1600" dirty="0"/>
              <a:t>: originality, authorship, and creative agency as difficult but transformative ideas in learning (Meyer and Land, 2005).</a:t>
            </a:r>
          </a:p>
          <a:p>
            <a:r>
              <a:rPr lang="en-GB" sz="1600" b="1" dirty="0"/>
              <a:t>AI as collaborator in creative learning</a:t>
            </a:r>
            <a:r>
              <a:rPr lang="en-GB" sz="1600" dirty="0"/>
              <a:t>: AI should support values, mindset, and creative development rather than replace human judgement (Henriksen, Mishra and Stern, 2024; DeSoto, 2024).</a:t>
            </a:r>
          </a:p>
          <a:p>
            <a:r>
              <a:rPr lang="en-GB" sz="1600" b="1" dirty="0"/>
              <a:t>Authorship and academic integrity</a:t>
            </a:r>
            <a:r>
              <a:rPr lang="en-GB" sz="1600" dirty="0"/>
              <a:t>: generative AI raises questions about ownership, accountability, and student authorship (Yusuf, 2024; Zhong, Li and Yuan, 2023).</a:t>
            </a:r>
          </a:p>
          <a:p>
            <a:r>
              <a:rPr lang="en-GB" sz="1600" b="1" dirty="0"/>
              <a:t>Bias and ethical use</a:t>
            </a:r>
            <a:r>
              <a:rPr lang="en-GB" sz="1600" dirty="0"/>
              <a:t>: AI outputs can reproduce bias and homogenisation, so students need critical awareness and ethical safeguards (Sun et al., 2023; UK Intellectual Property Office, 2021).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1A9B8B4-6750-63F0-84C6-423EBEF4A4B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7893" r="789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2529FAD-12D3-0D70-45FF-88519940C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</p:spTree>
    <p:extLst>
      <p:ext uri="{BB962C8B-B14F-4D97-AF65-F5344CB8AC3E}">
        <p14:creationId xmlns:p14="http://schemas.microsoft.com/office/powerpoint/2010/main" val="550902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818AC34-DD28-4193-910F-D9C3AF9DDB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So, if AI can generate a concept based on your prompt, is it your idea?</a:t>
            </a:r>
          </a:p>
          <a:p>
            <a:endParaRPr lang="en-US" dirty="0"/>
          </a:p>
          <a:p>
            <a:endParaRPr lang="en-US" dirty="0"/>
          </a:p>
          <a:p>
            <a:r>
              <a:rPr lang="en-GB" dirty="0"/>
              <a:t>Students instinctively protect the pitch as a creative space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91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9A0061B5-B844-860D-3026-7F8075751B02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6212" r="1621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2D28938-27A9-088F-DD1D-8E722C1F0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539999"/>
            <a:ext cx="5040000" cy="1615372"/>
          </a:xfrm>
        </p:spPr>
        <p:txBody>
          <a:bodyPr>
            <a:normAutofit/>
          </a:bodyPr>
          <a:lstStyle/>
          <a:p>
            <a:r>
              <a:rPr lang="en-GB" dirty="0"/>
              <a:t>In television, a pitch lives or dies on one thing—does it land instantly?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047B6-6F9D-9E15-5964-D4DBB69E4E0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So, what happens when AI can generate 20 of those ideas in seconds?</a:t>
            </a:r>
          </a:p>
          <a:p>
            <a:endParaRPr lang="en-GB" dirty="0"/>
          </a:p>
          <a:p>
            <a:r>
              <a:rPr lang="en-GB" dirty="0"/>
              <a:t>In AI-assisted pitch development, authorship shifts from the act of generating ideas to the act of selecting, shaping, and taking responsibility for them.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55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8A6E509-3EDE-4CD3-E8D2-59B7E52F0A3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2475" b="247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A3F3F-E86D-EEEA-2D9F-FBBFFF2CDDF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92273" y="1568548"/>
            <a:ext cx="4484527" cy="5080729"/>
          </a:xfrm>
        </p:spPr>
        <p:txBody>
          <a:bodyPr>
            <a:normAutofit/>
          </a:bodyPr>
          <a:lstStyle/>
          <a:p>
            <a:r>
              <a:rPr lang="en-GB" dirty="0"/>
              <a:t>Students were tasked to use AI tools across development stages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Commissioner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Audience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Graphic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Visualization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Concept Development</a:t>
            </a:r>
          </a:p>
          <a:p>
            <a:endParaRPr lang="en-GB" dirty="0"/>
          </a:p>
          <a:p>
            <a:r>
              <a:rPr lang="en-GB" dirty="0"/>
              <a:t>This was reflected through discussion about the technologies limitations and strengths.</a:t>
            </a:r>
          </a:p>
          <a:p>
            <a:endParaRPr lang="en-GB" dirty="0"/>
          </a:p>
          <a:p>
            <a:r>
              <a:rPr lang="en-GB" dirty="0"/>
              <a:t>Troublesome Knowledge: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Students unsure if work is theirs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Conflict between belief and practice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8643A3-0530-22F4-DA46-A7B411140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Embedded AI in the Pitch Development Process</a:t>
            </a:r>
          </a:p>
        </p:txBody>
      </p:sp>
    </p:spTree>
    <p:extLst>
      <p:ext uri="{BB962C8B-B14F-4D97-AF65-F5344CB8AC3E}">
        <p14:creationId xmlns:p14="http://schemas.microsoft.com/office/powerpoint/2010/main" val="2441011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D30E5-2C92-2BB6-1A41-CAD225AB9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5C860830-8A7D-3F0B-881F-7B55B1225F9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Students embracing AI as a cocreator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B51AD5B-DFF9-954A-5EF8-DF1DC901C1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Brianna Chartrand</a:t>
            </a:r>
          </a:p>
        </p:txBody>
      </p:sp>
      <p:pic>
        <p:nvPicPr>
          <p:cNvPr id="28" name="Content Placeholder 27">
            <a:extLst>
              <a:ext uri="{FF2B5EF4-FFF2-40B4-BE49-F238E27FC236}">
                <a16:creationId xmlns:a16="http://schemas.microsoft.com/office/drawing/2014/main" id="{F53ABB14-077A-A071-2A43-685DEF8C179C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5626359" y="1351526"/>
            <a:ext cx="6565641" cy="4377469"/>
          </a:xfrm>
          <a:prstGeom prst="rect">
            <a:avLst/>
          </a:prstGeom>
        </p:spPr>
      </p:pic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9B8A995C-3C52-7073-6E82-86C241511F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1396068"/>
              </p:ext>
            </p:extLst>
          </p:nvPr>
        </p:nvGraphicFramePr>
        <p:xfrm>
          <a:off x="150999" y="1942182"/>
          <a:ext cx="5093836" cy="3786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6918">
                  <a:extLst>
                    <a:ext uri="{9D8B030D-6E8A-4147-A177-3AD203B41FA5}">
                      <a16:colId xmlns:a16="http://schemas.microsoft.com/office/drawing/2014/main" val="756169106"/>
                    </a:ext>
                  </a:extLst>
                </a:gridCol>
                <a:gridCol w="2546918">
                  <a:extLst>
                    <a:ext uri="{9D8B030D-6E8A-4147-A177-3AD203B41FA5}">
                      <a16:colId xmlns:a16="http://schemas.microsoft.com/office/drawing/2014/main" val="1682698984"/>
                    </a:ext>
                  </a:extLst>
                </a:gridCol>
              </a:tblGrid>
              <a:tr h="83478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Before AI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After AI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2517737"/>
                  </a:ext>
                </a:extLst>
              </a:tr>
              <a:tr h="82907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Idea Generation = Skill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Idea Selection = Skill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31901748"/>
                  </a:ext>
                </a:extLst>
              </a:tr>
              <a:tr h="106147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Rough Pitch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Polished Pitch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9405533"/>
                  </a:ext>
                </a:extLst>
              </a:tr>
              <a:tr h="106147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Time = Constraint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Time = Compressed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09768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5343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22743E36-0A59-7B06-81A5-6CDC370357A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5623" r="5623"/>
          <a:stretch/>
        </p:blipFill>
        <p:spPr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B15DE55-FA6E-F76F-374F-F31B7DC384D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92273" y="2584173"/>
            <a:ext cx="4484527" cy="3323641"/>
          </a:xfrm>
        </p:spPr>
        <p:txBody>
          <a:bodyPr>
            <a:noAutofit/>
          </a:bodyPr>
          <a:lstStyle/>
          <a:p>
            <a:r>
              <a:rPr lang="en-US" sz="1800" dirty="0"/>
              <a:t>Student's main concerns with AI were: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Copyright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Sustainability</a:t>
            </a:r>
          </a:p>
          <a:p>
            <a:endParaRPr lang="en-US" sz="1800" dirty="0"/>
          </a:p>
          <a:p>
            <a:r>
              <a:rPr lang="en-GB" sz="1800" dirty="0"/>
              <a:t>These concerns emerged without formal ethics instruction and raised as key issues they have with AI</a:t>
            </a:r>
            <a:endParaRPr lang="en-US" sz="18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8AD38E-A55C-434D-5224-40CBCD449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Ethics embedded within the process</a:t>
            </a:r>
          </a:p>
        </p:txBody>
      </p:sp>
    </p:spTree>
    <p:extLst>
      <p:ext uri="{BB962C8B-B14F-4D97-AF65-F5344CB8AC3E}">
        <p14:creationId xmlns:p14="http://schemas.microsoft.com/office/powerpoint/2010/main" val="874866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447352-DAB2-EC79-CF37-B07609CC9A4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6096000" y="1397000"/>
            <a:ext cx="6096000" cy="4064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58064-7189-635C-662A-86F22CF96B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Bias in AI content</a:t>
            </a:r>
          </a:p>
          <a:p>
            <a:endParaRPr lang="en-US" sz="4400" dirty="0"/>
          </a:p>
          <a:p>
            <a:r>
              <a:rPr lang="en-GB" sz="2800" dirty="0"/>
              <a:t>Students instinctively reject biased outputs, prioritising fairness and representation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A8303-BFCE-2AFA-9A90-C842EBB8E56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Generative models reflect biases present in training data</a:t>
            </a:r>
          </a:p>
          <a:p>
            <a:r>
              <a:rPr lang="en-GB" dirty="0"/>
              <a:t>AI bias in machine learning demonstrates how text-to-image systems reproduce and amplify social bias</a:t>
            </a:r>
          </a:p>
          <a:p>
            <a:r>
              <a:rPr lang="en-GB" dirty="0"/>
              <a:t>Bias is not accidental—it is structural, embedded in datasets and model design</a:t>
            </a:r>
          </a:p>
          <a:p>
            <a:endParaRPr lang="en-GB" dirty="0"/>
          </a:p>
          <a:p>
            <a:r>
              <a:rPr lang="en-GB" b="1" dirty="0"/>
              <a:t>Implication for pitching:</a:t>
            </a:r>
            <a:endParaRPr lang="en-GB" dirty="0"/>
          </a:p>
          <a:p>
            <a:r>
              <a:rPr lang="en-GB" dirty="0"/>
              <a:t>Risk of:</a:t>
            </a:r>
          </a:p>
          <a:p>
            <a:r>
              <a:rPr lang="en-GB" dirty="0"/>
              <a:t>	stereotypical contributors</a:t>
            </a:r>
          </a:p>
          <a:p>
            <a:r>
              <a:rPr lang="en-GB" dirty="0"/>
              <a:t>	homogenised representation</a:t>
            </a:r>
          </a:p>
          <a:p>
            <a:endParaRPr lang="en-GB" dirty="0"/>
          </a:p>
          <a:p>
            <a:r>
              <a:rPr lang="en-GB" dirty="0"/>
              <a:t>Undermines authenticity in factual entertainment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905B6D-5839-7FE9-CE15-92291B9D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421122" y="5461000"/>
            <a:ext cx="3848892" cy="205874"/>
          </a:xfrm>
        </p:spPr>
        <p:txBody>
          <a:bodyPr/>
          <a:lstStyle/>
          <a:p>
            <a:r>
              <a:rPr lang="en-US" dirty="0"/>
              <a:t>Created with Copilot</a:t>
            </a:r>
          </a:p>
        </p:txBody>
      </p:sp>
    </p:spTree>
    <p:extLst>
      <p:ext uri="{BB962C8B-B14F-4D97-AF65-F5344CB8AC3E}">
        <p14:creationId xmlns:p14="http://schemas.microsoft.com/office/powerpoint/2010/main" val="3345225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6454BE-555D-EA11-9018-E8CF85C292C3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6092548" y="1609117"/>
            <a:ext cx="6096000" cy="4064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BD3315-C5AC-AA76-4DC1-78BDDE35834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6516" y="87412"/>
            <a:ext cx="5746032" cy="309106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4800" dirty="0"/>
              <a:t>Copyright and Ownership with AI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Students question legitimacy of AI-generated creative work, linking directly to authorship debates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5DA6E5-4694-DB33-E585-EC3FF297B9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6228" y="3218236"/>
            <a:ext cx="5249076" cy="3639764"/>
          </a:xfrm>
        </p:spPr>
        <p:txBody>
          <a:bodyPr>
            <a:normAutofit fontScale="55000" lnSpcReduction="20000"/>
          </a:bodyPr>
          <a:lstStyle/>
          <a:p>
            <a:r>
              <a:rPr lang="en-GB" sz="2300" dirty="0"/>
              <a:t>UK Intellectual Property Office highlights uncertainty around authorship and ownership</a:t>
            </a:r>
          </a:p>
          <a:p>
            <a:endParaRPr lang="en-GB" sz="2300" dirty="0"/>
          </a:p>
          <a:p>
            <a:r>
              <a:rPr lang="en-GB" sz="2300" dirty="0"/>
              <a:t>Copyright law argues originality becomes difficult when outputs are derived from existing works</a:t>
            </a:r>
          </a:p>
          <a:p>
            <a:endParaRPr lang="en-GB" sz="2300" dirty="0"/>
          </a:p>
          <a:p>
            <a:r>
              <a:rPr lang="en-GB" sz="2300" dirty="0"/>
              <a:t>AI outputs exist in a legal grey area</a:t>
            </a:r>
          </a:p>
          <a:p>
            <a:endParaRPr lang="en-GB" sz="2300" dirty="0"/>
          </a:p>
          <a:p>
            <a:r>
              <a:rPr lang="en-GB" sz="2300" dirty="0"/>
              <a:t>University Policy is reactionary and doesn’t highlight cocreation just under plagiarism </a:t>
            </a:r>
          </a:p>
          <a:p>
            <a:endParaRPr lang="en-GB" sz="2300" dirty="0"/>
          </a:p>
          <a:p>
            <a:r>
              <a:rPr lang="en-GB" sz="2300" b="1" dirty="0"/>
              <a:t>Implication for pitching:</a:t>
            </a:r>
            <a:endParaRPr lang="en-GB" sz="2300" dirty="0"/>
          </a:p>
          <a:p>
            <a:r>
              <a:rPr lang="en-GB" sz="2300" dirty="0"/>
              <a:t>Use of AI-generated:</a:t>
            </a:r>
          </a:p>
          <a:p>
            <a:pPr lvl="1"/>
            <a:r>
              <a:rPr lang="en-GB" sz="2300" dirty="0"/>
              <a:t>logos</a:t>
            </a:r>
          </a:p>
          <a:p>
            <a:pPr lvl="1"/>
            <a:r>
              <a:rPr lang="en-GB" sz="2300" dirty="0"/>
              <a:t>visuals</a:t>
            </a:r>
          </a:p>
          <a:p>
            <a:pPr lvl="1"/>
            <a:r>
              <a:rPr lang="en-GB" sz="2300" dirty="0"/>
              <a:t>Concepts</a:t>
            </a:r>
          </a:p>
          <a:p>
            <a:pPr marL="457200" lvl="1" indent="0">
              <a:buNone/>
            </a:pPr>
            <a:br>
              <a:rPr lang="en-GB" sz="2300" dirty="0"/>
            </a:br>
            <a:r>
              <a:rPr lang="en-GB" sz="2300" dirty="0"/>
              <a:t>→ may raise:</a:t>
            </a:r>
          </a:p>
          <a:p>
            <a:pPr lvl="2"/>
            <a:r>
              <a:rPr lang="en-GB" sz="2300" dirty="0"/>
              <a:t>ownership disputes</a:t>
            </a:r>
          </a:p>
          <a:p>
            <a:pPr lvl="2"/>
            <a:r>
              <a:rPr lang="en-GB" sz="2300" dirty="0"/>
              <a:t>ethical concerns in commissioning</a:t>
            </a:r>
          </a:p>
          <a:p>
            <a:endParaRPr lang="en-US" dirty="0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A244E03B-34D5-0446-6532-19B6C5FD34B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441000" y="5717771"/>
            <a:ext cx="3848892" cy="205874"/>
          </a:xfrm>
        </p:spPr>
        <p:txBody>
          <a:bodyPr/>
          <a:lstStyle/>
          <a:p>
            <a:r>
              <a:rPr lang="en-US" dirty="0"/>
              <a:t>Created with Copilot</a:t>
            </a:r>
          </a:p>
        </p:txBody>
      </p:sp>
    </p:spTree>
    <p:extLst>
      <p:ext uri="{BB962C8B-B14F-4D97-AF65-F5344CB8AC3E}">
        <p14:creationId xmlns:p14="http://schemas.microsoft.com/office/powerpoint/2010/main" val="984522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C668BA-9589-9624-B579-C948BA29181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6096000" y="1397000"/>
            <a:ext cx="6096000" cy="4064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DA505-6E3C-EC35-CD07-AC7394B71A0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6107" y="168964"/>
            <a:ext cx="5093835" cy="288199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8000" dirty="0"/>
              <a:t>Sustainability with AI</a:t>
            </a:r>
          </a:p>
          <a:p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4600" dirty="0"/>
              <a:t>Students demonstrate awareness of hidden infrastructures of AI, not just outputs</a:t>
            </a:r>
            <a:endParaRPr lang="en-US" sz="46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CE47-07C3-6E25-0151-8A0B560DBB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000" dirty="0"/>
              <a:t>Training and running AI models requires significant computational power</a:t>
            </a:r>
          </a:p>
          <a:p>
            <a:r>
              <a:rPr lang="en-GB" sz="2000" dirty="0"/>
              <a:t>Linked to:</a:t>
            </a:r>
          </a:p>
          <a:p>
            <a:pPr lvl="1"/>
            <a:r>
              <a:rPr lang="en-GB" sz="2000" dirty="0"/>
              <a:t>energy consumption</a:t>
            </a:r>
          </a:p>
          <a:p>
            <a:pPr lvl="1"/>
            <a:r>
              <a:rPr lang="en-GB" sz="2000" dirty="0"/>
              <a:t>carbon emissions</a:t>
            </a:r>
          </a:p>
          <a:p>
            <a:r>
              <a:rPr lang="en-GB" sz="2000" dirty="0"/>
              <a:t>Emerging work in:</a:t>
            </a:r>
          </a:p>
          <a:p>
            <a:pPr lvl="1"/>
            <a:r>
              <a:rPr lang="en-GB" sz="2000" dirty="0"/>
              <a:t>sustainable AI practices</a:t>
            </a:r>
          </a:p>
          <a:p>
            <a:pPr lvl="1"/>
            <a:r>
              <a:rPr lang="en-GB" sz="2000" dirty="0"/>
              <a:t>low-energy model design </a:t>
            </a:r>
          </a:p>
          <a:p>
            <a:pPr lvl="1"/>
            <a:r>
              <a:rPr lang="en-GB" sz="2000" dirty="0"/>
              <a:t>Ai models like Ecosia</a:t>
            </a:r>
          </a:p>
          <a:p>
            <a:pPr marL="457200" lvl="1" indent="0">
              <a:buNone/>
            </a:pPr>
            <a:endParaRPr lang="en-GB" sz="2000" dirty="0"/>
          </a:p>
          <a:p>
            <a:r>
              <a:rPr lang="en-GB" sz="2000" b="1" dirty="0"/>
              <a:t>Implication for production:</a:t>
            </a:r>
            <a:endParaRPr lang="en-GB" sz="2000" dirty="0"/>
          </a:p>
          <a:p>
            <a:r>
              <a:rPr lang="en-GB" sz="2000" dirty="0"/>
              <a:t>Aligns with:</a:t>
            </a:r>
          </a:p>
          <a:p>
            <a:pPr lvl="1"/>
            <a:r>
              <a:rPr lang="en-GB" sz="2000" dirty="0"/>
              <a:t>industry sustainability frameworks </a:t>
            </a:r>
          </a:p>
          <a:p>
            <a:pPr lvl="1"/>
            <a:r>
              <a:rPr lang="en-GB" sz="2000" dirty="0"/>
              <a:t>greener production initiatives like BAFTA albert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668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15B7E18-9CA1-37B4-1FE7-51616B09F44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11592" y="2351459"/>
            <a:ext cx="9805834" cy="373354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AI does not change what makes a pitch successful—</a:t>
            </a:r>
            <a:br>
              <a:rPr lang="en-GB" dirty="0"/>
            </a:br>
            <a:r>
              <a:rPr lang="en-GB" dirty="0"/>
              <a:t>it changes how quickly and convincingly it can be produced.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725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C8A1079-1CB6-E9E1-314E-7FF0FEFEEC1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6264965" y="1714500"/>
            <a:ext cx="6096000" cy="3429000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915DA-7CE5-BE28-D8E8-8CDA0A29ECE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6163" y="207727"/>
            <a:ext cx="5953255" cy="3912626"/>
          </a:xfrm>
        </p:spPr>
        <p:txBody>
          <a:bodyPr/>
          <a:lstStyle/>
          <a:p>
            <a:r>
              <a:rPr lang="en-US" dirty="0"/>
              <a:t>Student Work AI Integration</a:t>
            </a:r>
          </a:p>
          <a:p>
            <a:r>
              <a:rPr lang="en-US" dirty="0"/>
              <a:t>Project is still in development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B92CA0-3E11-4C4E-5BF7-5E638FB2844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Student 1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1BF1003-E302-C0AD-CCA7-83E28AFB02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11883"/>
            <a:ext cx="6273219" cy="352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151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9F1FB-555D-8533-6B6F-B51390B7B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DCECBDD-1BE0-F736-0F48-202C672319B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5236220" y="1230874"/>
            <a:ext cx="6955780" cy="391262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B6663-0A67-1E41-4979-1DFC51F2CE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Student Work AI Concept Research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DB63DB6-67AA-0315-1A3A-FEB21AFBFFF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FF2D01-349F-EF49-C0B4-D5BE632E33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73" y="1809714"/>
            <a:ext cx="5122767" cy="288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70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39DF4B-5DB5-0FF6-C2C3-0902FEB34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651CAC3-6E4E-7010-3083-48815814A83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In an AI-assisted pitch room, the question is no longer ‘who came up with the idea?’</a:t>
            </a:r>
            <a:endParaRPr lang="en-US" dirty="0"/>
          </a:p>
          <a:p>
            <a:endParaRPr lang="en-US" dirty="0"/>
          </a:p>
          <a:p>
            <a:r>
              <a:rPr lang="en-GB" dirty="0"/>
              <a:t>It’s ‘who is responsible for it?’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23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charRg st="86" end="1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A1161C1-A31E-24F1-8D97-F2BD9CD4D87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11592" y="2351459"/>
            <a:ext cx="10720234" cy="373354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8000" dirty="0"/>
              <a:t>AI can generate a pitch.</a:t>
            </a:r>
            <a:br>
              <a:rPr lang="en-GB" sz="8000" dirty="0"/>
            </a:br>
            <a:r>
              <a:rPr lang="en-GB" sz="8000" dirty="0"/>
              <a:t>But ownership now lies in judgement</a:t>
            </a:r>
          </a:p>
          <a:p>
            <a:pPr algn="r">
              <a:lnSpc>
                <a:spcPct val="120000"/>
              </a:lnSpc>
            </a:pPr>
            <a:r>
              <a:rPr lang="en-GB" sz="8000" dirty="0"/>
              <a:t>—and that remains human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1363385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7CB9DAD-0976-CE0C-EA1E-A7E6CCDF26F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sz="1800" dirty="0"/>
              <a:t>Students didn’t use AI to replace their ideas—</a:t>
            </a:r>
            <a:br>
              <a:rPr lang="en-GB" sz="1800" dirty="0"/>
            </a:br>
            <a:r>
              <a:rPr lang="en-GB" sz="1800" dirty="0"/>
              <a:t>they used it to make them sound commissionable</a:t>
            </a:r>
          </a:p>
          <a:p>
            <a:endParaRPr lang="en-GB" sz="1800" dirty="0"/>
          </a:p>
          <a:p>
            <a:r>
              <a:rPr lang="en-GB" sz="1800" dirty="0"/>
              <a:t>Students already hold a nuanced, human‑centred view of AI – they value efficiency but defend human judgement and authorship.</a:t>
            </a:r>
          </a:p>
          <a:p>
            <a:br>
              <a:rPr lang="en-GB" sz="1800" dirty="0"/>
            </a:br>
            <a:r>
              <a:rPr lang="en-GB" sz="1800" dirty="0"/>
              <a:t>Embedding AI in assessment surfaces ethical and legal uncertainty in productive ways, but requires very explicit guidance and reflection tasks.</a:t>
            </a:r>
          </a:p>
          <a:p>
            <a:endParaRPr lang="en-GB" sz="1800" dirty="0"/>
          </a:p>
          <a:p>
            <a:r>
              <a:rPr lang="en-GB" sz="1800" dirty="0"/>
              <a:t>Originality vs automation: anxiety about “is this my work?” when AI produced very polished elements.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E4FA1FF4-2A12-F17A-80AD-AF8A4A4D9CE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86" r="86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CD22E320-3FA1-77C7-A383-FE28B1E90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3388310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0FDEA66-DB4A-C275-F854-DF75D9D757D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Thank you for your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1BC946-BFA6-D33B-B009-349B29D8E47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9999" y="3825418"/>
            <a:ext cx="10851339" cy="1094451"/>
          </a:xfrm>
        </p:spPr>
        <p:txBody>
          <a:bodyPr/>
          <a:lstStyle/>
          <a:p>
            <a:r>
              <a:rPr lang="en-US" dirty="0"/>
              <a:t>Who owns the pitch?</a:t>
            </a:r>
            <a:r>
              <a:rPr lang="en-GB" dirty="0"/>
              <a:t> AI, Ethics, and Co-Creation in Television Student Practice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18A7C6-5D9C-3B57-688B-D19061E7FA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9999" y="5161036"/>
            <a:ext cx="9594850" cy="1371136"/>
          </a:xfrm>
        </p:spPr>
        <p:txBody>
          <a:bodyPr/>
          <a:lstStyle/>
          <a:p>
            <a:r>
              <a:rPr lang="en-US" dirty="0"/>
              <a:t>Katarina Sengstaken</a:t>
            </a:r>
          </a:p>
          <a:p>
            <a:r>
              <a:rPr lang="en-US" dirty="0"/>
              <a:t>Senior Lecturer Television Production</a:t>
            </a:r>
          </a:p>
          <a:p>
            <a:r>
              <a:rPr lang="en-US" dirty="0"/>
              <a:t>University for the Creative Arts</a:t>
            </a:r>
          </a:p>
          <a:p>
            <a:endParaRPr lang="en-US" dirty="0"/>
          </a:p>
          <a:p>
            <a:r>
              <a:rPr lang="en-US" dirty="0" err="1"/>
              <a:t>ksengstaken@uca.ac.uk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790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250911_UCA_PRESENTATION_TEMPLATE_01" id="{0E447FDF-C3C5-C847-ADB4-9F96EB4D5847}" vid="{B98FEB74-9D9B-774C-8CEE-5508C3E60B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B5BF6512C43F4B874984FFA47DE2B7" ma:contentTypeVersion="20" ma:contentTypeDescription="Create a new document." ma:contentTypeScope="" ma:versionID="f6a9ab149dcaffcab5cba9ccb9c4ad84">
  <xsd:schema xmlns:xsd="http://www.w3.org/2001/XMLSchema" xmlns:xs="http://www.w3.org/2001/XMLSchema" xmlns:p="http://schemas.microsoft.com/office/2006/metadata/properties" xmlns:ns2="19a3eb1c-22b2-4ccd-9653-207dd0d11cb3" xmlns:ns3="f6eaa407-d2d2-4cf1-a26b-26874d77c7d7" targetNamespace="http://schemas.microsoft.com/office/2006/metadata/properties" ma:root="true" ma:fieldsID="c76c87e85ad2e8022db2d0d9318e296b" ns2:_="" ns3:_="">
    <xsd:import namespace="19a3eb1c-22b2-4ccd-9653-207dd0d11cb3"/>
    <xsd:import namespace="f6eaa407-d2d2-4cf1-a26b-26874d77c7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Who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a3eb1c-22b2-4ccd-9653-207dd0d11cb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b93b9ab9-9a17-4546-94a9-51d5f286ca7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3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Who" ma:index="26" nillable="true" ma:displayName="Who" ma:format="Dropdown" ma:internalName="Who">
      <xsd:simpleType>
        <xsd:restriction base="dms:Text">
          <xsd:maxLength value="255"/>
        </xsd:restriction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eaa407-d2d2-4cf1-a26b-26874d77c7d7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297258c5-86e4-41b7-8063-496304a9ee36}" ma:internalName="TaxCatchAll" ma:showField="CatchAllData" ma:web="f6eaa407-d2d2-4cf1-a26b-26874d77c7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6eaa407-d2d2-4cf1-a26b-26874d77c7d7" xsi:nil="true"/>
    <lcf76f155ced4ddcb4097134ff3c332f xmlns="19a3eb1c-22b2-4ccd-9653-207dd0d11cb3">
      <Terms xmlns="http://schemas.microsoft.com/office/infopath/2007/PartnerControls"/>
    </lcf76f155ced4ddcb4097134ff3c332f>
    <Who xmlns="19a3eb1c-22b2-4ccd-9653-207dd0d11cb3" xsi:nil="true"/>
  </documentManagement>
</p:properties>
</file>

<file path=customXml/itemProps1.xml><?xml version="1.0" encoding="utf-8"?>
<ds:datastoreItem xmlns:ds="http://schemas.openxmlformats.org/officeDocument/2006/customXml" ds:itemID="{A6752CB8-F333-4F49-8DC6-98EF319C15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a3eb1c-22b2-4ccd-9653-207dd0d11cb3"/>
    <ds:schemaRef ds:uri="f6eaa407-d2d2-4cf1-a26b-26874d77c7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311CD91-529D-4031-A439-4D07BD0037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6EBB9B-193B-4755-B863-531DCD0E1B65}">
  <ds:schemaRefs>
    <ds:schemaRef ds:uri="http://schemas.microsoft.com/office/2006/metadata/properties"/>
    <ds:schemaRef ds:uri="http://schemas.microsoft.com/office/infopath/2007/PartnerControls"/>
    <ds:schemaRef ds:uri="61673055-5727-4d6a-abb1-2c21d59b45b1"/>
    <ds:schemaRef ds:uri="e2a57bfb-8af9-42a0-8046-5108bc15d795"/>
    <ds:schemaRef ds:uri="f6eaa407-d2d2-4cf1-a26b-26874d77c7d7"/>
    <ds:schemaRef ds:uri="19a3eb1c-22b2-4ccd-9653-207dd0d11cb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343</TotalTime>
  <Words>1344</Words>
  <Application>Microsoft Macintosh PowerPoint</Application>
  <PresentationFormat>Widescreen</PresentationFormat>
  <Paragraphs>205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Aptos Display</vt:lpstr>
      <vt:lpstr>Arial</vt:lpstr>
      <vt:lpstr>Neue Haas Grotesk Text Pro</vt:lpstr>
      <vt:lpstr>Suisse Int'l Book Italic</vt:lpstr>
      <vt:lpstr>Suisse Int'l Semi Bold</vt:lpstr>
      <vt:lpstr>Office Theme</vt:lpstr>
      <vt:lpstr>PowerPoint Presentation</vt:lpstr>
      <vt:lpstr>PowerPoint Presentation</vt:lpstr>
      <vt:lpstr>Student’s perspective on  AI </vt:lpstr>
      <vt:lpstr>Industry Context</vt:lpstr>
      <vt:lpstr>AI in the Pitch Room: An Industry Perspective</vt:lpstr>
      <vt:lpstr>Case Study</vt:lpstr>
      <vt:lpstr>Theoretical Framework</vt:lpstr>
      <vt:lpstr>PowerPoint Presentation</vt:lpstr>
      <vt:lpstr>In television, a pitch lives or dies on one thing—does it land instantly?</vt:lpstr>
      <vt:lpstr>Embedded AI in the Pitch Development Process</vt:lpstr>
      <vt:lpstr>PowerPoint Presentation</vt:lpstr>
      <vt:lpstr>Ethics embedded within the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Findings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Katarina Sengstaken</dc:creator>
  <cp:lastModifiedBy>Katarina Sengstaken</cp:lastModifiedBy>
  <cp:revision>9</cp:revision>
  <dcterms:created xsi:type="dcterms:W3CDTF">2026-03-27T23:49:25Z</dcterms:created>
  <dcterms:modified xsi:type="dcterms:W3CDTF">2026-03-28T05:32:53Z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0x01010057B5BF6512C43F4B874984FFA47DE2B7</vt:lpwstr>
  </property>
  <property fmtid="{D5CDD505-2E9C-101B-9397-08002B2CF9AE}" pid="3" name="MediaServiceImageTags">
    <vt:lpwstr/>
  </property>
</Properties>
</file>