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64" r:id="rId5"/>
    <p:sldId id="259" r:id="rId6"/>
    <p:sldId id="263" r:id="rId7"/>
    <p:sldId id="261" r:id="rId8"/>
    <p:sldId id="260"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64" autoAdjust="0"/>
  </p:normalViewPr>
  <p:slideViewPr>
    <p:cSldViewPr snapToGrid="0">
      <p:cViewPr varScale="1">
        <p:scale>
          <a:sx n="85" d="100"/>
          <a:sy n="85" d="100"/>
        </p:scale>
        <p:origin x="-69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B0727-69A1-42FB-9868-C402040FB985}" type="datetimeFigureOut">
              <a:rPr lang="en-GB" smtClean="0"/>
              <a:t>13/06/2016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8AC8F-799F-440E-A015-A57F2B99426C}" type="slidenum">
              <a:rPr lang="en-GB" smtClean="0"/>
              <a:t>‹#›</a:t>
            </a:fld>
            <a:endParaRPr lang="en-GB"/>
          </a:p>
        </p:txBody>
      </p:sp>
    </p:spTree>
    <p:extLst>
      <p:ext uri="{BB962C8B-B14F-4D97-AF65-F5344CB8AC3E}">
        <p14:creationId xmlns:p14="http://schemas.microsoft.com/office/powerpoint/2010/main" val="78027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clc.org/research/themes/data-science/fast/download.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you to a work in progress. This project involves </a:t>
            </a:r>
            <a:r>
              <a:rPr lang="en-GB" dirty="0" smtClean="0"/>
              <a:t>research into how we</a:t>
            </a:r>
            <a:r>
              <a:rPr lang="en-GB" baseline="0" dirty="0" smtClean="0"/>
              <a:t> describe our LGBTQ collections, specifically LGBTQ collections involving multiple identities. This includes looking at search terms, uncontrolled and</a:t>
            </a:r>
            <a:r>
              <a:rPr lang="en-GB" dirty="0" smtClean="0"/>
              <a:t> controlled vocabulary, and looking</a:t>
            </a:r>
            <a:r>
              <a:rPr lang="en-GB" baseline="0" dirty="0" smtClean="0"/>
              <a:t> at the feasibility of adapting a controlled vocabulary, and/or creating our own, to Improve the catalogue’s </a:t>
            </a:r>
            <a:r>
              <a:rPr lang="en-GB" baseline="0" dirty="0" err="1" smtClean="0"/>
              <a:t>searchability</a:t>
            </a:r>
            <a:r>
              <a:rPr lang="en-GB" baseline="0" dirty="0" smtClean="0"/>
              <a:t>. </a:t>
            </a:r>
            <a:r>
              <a:rPr lang="en-GB" baseline="0" dirty="0" err="1" smtClean="0"/>
              <a:t>Definiton</a:t>
            </a:r>
            <a:r>
              <a:rPr lang="en-GB" baseline="0" dirty="0" smtClean="0"/>
              <a:t> of controlled vocabulary? Negatives on controlled vocab – generally not specific enough for archives, written with published books in mind, positives of controlled vocab – helps with consistency</a:t>
            </a:r>
            <a:r>
              <a:rPr lang="en-GB" baseline="0" dirty="0" smtClean="0"/>
              <a:t>? </a:t>
            </a:r>
            <a:r>
              <a:rPr lang="en-US" dirty="0" smtClean="0"/>
              <a:t>A controlled vocabulary is an organized arrangement of words and phrases used to index content and/or to retrieve content through browsing or searching. It typically includes preferred and variant terms and has a defined scope or describes a specific domain.</a:t>
            </a:r>
            <a:endParaRPr lang="en-GB" baseline="0" dirty="0" smtClean="0"/>
          </a:p>
          <a:p>
            <a:endParaRPr lang="en-GB" baseline="0" dirty="0" smtClean="0"/>
          </a:p>
          <a:p>
            <a:r>
              <a:rPr lang="en-GB" baseline="0" dirty="0" smtClean="0"/>
              <a:t>This has involved undertaking a pilot  on search terms with a sample of our collections, which has involved some of our staff and students at the university. I should note while our collections have mixed formats – personal library collection and archival material – I am focusing on archives in this instance. We have also done a call out to wider communities to be involved, and have been working with creators, people . So why does this matter/why do they I want to do this? Our collections do not just look at sexuality on its own – they link sexuality towards class, gender, race, disability – for example working class lesbians may have different experiences to middle class – if there aren’t suitable vocabulary to describe marginalised groups, then material that is actually there in the archive, may not be discovered</a:t>
            </a:r>
          </a:p>
          <a:p>
            <a:endParaRPr lang="en-GB" baseline="0" dirty="0" smtClean="0"/>
          </a:p>
          <a:p>
            <a:r>
              <a:rPr lang="en-GB" baseline="0" dirty="0" smtClean="0"/>
              <a:t>Aims of this project involve, engaging multiple voices and communities with our collection, seeing if we can adapt a controlled vocab (to be in line with the library catalogue), and seeing from the suggested terminologies/search terms given from different communities whether we can also create/utilise a more specific vocab of our own.</a:t>
            </a:r>
            <a:endParaRPr lang="en-GB" dirty="0"/>
          </a:p>
        </p:txBody>
      </p:sp>
      <p:sp>
        <p:nvSpPr>
          <p:cNvPr id="4" name="Slide Number Placeholder 3"/>
          <p:cNvSpPr>
            <a:spLocks noGrp="1"/>
          </p:cNvSpPr>
          <p:nvPr>
            <p:ph type="sldNum" sz="quarter" idx="10"/>
          </p:nvPr>
        </p:nvSpPr>
        <p:spPr/>
        <p:txBody>
          <a:bodyPr/>
          <a:lstStyle/>
          <a:p>
            <a:fld id="{3158AC8F-799F-440E-A015-A57F2B99426C}" type="slidenum">
              <a:rPr lang="en-GB" smtClean="0"/>
              <a:t>1</a:t>
            </a:fld>
            <a:endParaRPr lang="en-GB"/>
          </a:p>
        </p:txBody>
      </p:sp>
    </p:spTree>
    <p:extLst>
      <p:ext uri="{BB962C8B-B14F-4D97-AF65-F5344CB8AC3E}">
        <p14:creationId xmlns:p14="http://schemas.microsoft.com/office/powerpoint/2010/main" val="420780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collections that include</a:t>
            </a:r>
            <a:r>
              <a:rPr lang="en-GB" baseline="0" dirty="0" smtClean="0"/>
              <a:t> </a:t>
            </a:r>
            <a:r>
              <a:rPr lang="en-GB" baseline="0" dirty="0" err="1" smtClean="0"/>
              <a:t>intersectionalities</a:t>
            </a:r>
            <a:r>
              <a:rPr lang="en-GB" baseline="0" dirty="0" smtClean="0"/>
              <a:t>.(2 mins) – Tessa Boffin </a:t>
            </a:r>
            <a:endParaRPr lang="en-GB" dirty="0"/>
          </a:p>
        </p:txBody>
      </p:sp>
      <p:sp>
        <p:nvSpPr>
          <p:cNvPr id="4" name="Slide Number Placeholder 3"/>
          <p:cNvSpPr>
            <a:spLocks noGrp="1"/>
          </p:cNvSpPr>
          <p:nvPr>
            <p:ph type="sldNum" sz="quarter" idx="10"/>
          </p:nvPr>
        </p:nvSpPr>
        <p:spPr/>
        <p:txBody>
          <a:bodyPr/>
          <a:lstStyle/>
          <a:p>
            <a:fld id="{3158AC8F-799F-440E-A015-A57F2B99426C}" type="slidenum">
              <a:rPr lang="en-GB" smtClean="0"/>
              <a:t>2</a:t>
            </a:fld>
            <a:endParaRPr lang="en-GB"/>
          </a:p>
        </p:txBody>
      </p:sp>
    </p:spTree>
    <p:extLst>
      <p:ext uri="{BB962C8B-B14F-4D97-AF65-F5344CB8AC3E}">
        <p14:creationId xmlns:p14="http://schemas.microsoft.com/office/powerpoint/2010/main" val="141978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Working Press</a:t>
            </a:r>
            <a:endParaRPr lang="en-GB" dirty="0"/>
          </a:p>
        </p:txBody>
      </p:sp>
      <p:sp>
        <p:nvSpPr>
          <p:cNvPr id="4" name="Slide Number Placeholder 3"/>
          <p:cNvSpPr>
            <a:spLocks noGrp="1"/>
          </p:cNvSpPr>
          <p:nvPr>
            <p:ph type="sldNum" sz="quarter" idx="10"/>
          </p:nvPr>
        </p:nvSpPr>
        <p:spPr/>
        <p:txBody>
          <a:bodyPr/>
          <a:lstStyle/>
          <a:p>
            <a:fld id="{3158AC8F-799F-440E-A015-A57F2B99426C}" type="slidenum">
              <a:rPr lang="en-GB" smtClean="0"/>
              <a:t>3</a:t>
            </a:fld>
            <a:endParaRPr lang="en-GB"/>
          </a:p>
        </p:txBody>
      </p:sp>
    </p:spTree>
    <p:extLst>
      <p:ext uri="{BB962C8B-B14F-4D97-AF65-F5344CB8AC3E}">
        <p14:creationId xmlns:p14="http://schemas.microsoft.com/office/powerpoint/2010/main" val="420427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Images of some of</a:t>
            </a:r>
            <a:r>
              <a:rPr lang="en-GB" sz="1200" kern="1200" baseline="0" dirty="0" smtClean="0">
                <a:solidFill>
                  <a:schemeClr val="tx1"/>
                </a:solidFill>
                <a:effectLst/>
                <a:latin typeface="+mn-lt"/>
                <a:ea typeface="+mn-ea"/>
                <a:cs typeface="+mn-cs"/>
              </a:rPr>
              <a:t> the records involved. Nicky’s search terms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project initially involved</a:t>
            </a:r>
          </a:p>
          <a:p>
            <a:r>
              <a:rPr lang="en-GB" sz="1200" kern="1200" dirty="0" smtClean="0">
                <a:solidFill>
                  <a:schemeClr val="tx1"/>
                </a:solidFill>
                <a:effectLst/>
                <a:latin typeface="+mn-lt"/>
                <a:ea typeface="+mn-ea"/>
                <a:cs typeface="+mn-cs"/>
              </a:rPr>
              <a:t>Selecting a sample of records from both</a:t>
            </a:r>
            <a:r>
              <a:rPr lang="en-GB" sz="1200" kern="1200" baseline="0" dirty="0" smtClean="0">
                <a:solidFill>
                  <a:schemeClr val="tx1"/>
                </a:solidFill>
                <a:effectLst/>
                <a:latin typeface="+mn-lt"/>
                <a:ea typeface="+mn-ea"/>
                <a:cs typeface="+mn-cs"/>
              </a:rPr>
              <a:t> collections</a:t>
            </a:r>
            <a:r>
              <a:rPr lang="en-GB" sz="1200" kern="1200" dirty="0" smtClean="0">
                <a:solidFill>
                  <a:schemeClr val="tx1"/>
                </a:solidFill>
                <a:effectLst/>
                <a:latin typeface="+mn-lt"/>
                <a:ea typeface="+mn-ea"/>
                <a:cs typeface="+mn-cs"/>
              </a:rPr>
              <a:t> relating to multiple identities- this was generally looking  at item level records – as if</a:t>
            </a:r>
            <a:r>
              <a:rPr lang="en-GB" sz="1200" kern="1200" baseline="0" dirty="0" smtClean="0">
                <a:solidFill>
                  <a:schemeClr val="tx1"/>
                </a:solidFill>
                <a:effectLst/>
                <a:latin typeface="+mn-lt"/>
                <a:ea typeface="+mn-ea"/>
                <a:cs typeface="+mn-cs"/>
              </a:rPr>
              <a:t> looking at file levels keywords  may be missed out that may be picked up only through Item level </a:t>
            </a:r>
            <a:r>
              <a:rPr lang="en-GB" sz="1200" kern="1200" dirty="0" smtClean="0">
                <a:solidFill>
                  <a:schemeClr val="tx1"/>
                </a:solidFill>
                <a:effectLst/>
                <a:latin typeface="+mn-lt"/>
                <a:ea typeface="+mn-ea"/>
                <a:cs typeface="+mn-cs"/>
              </a:rPr>
              <a:t>(picked one out at file level).  I noted this as I had</a:t>
            </a:r>
            <a:r>
              <a:rPr lang="en-GB" sz="1200" kern="1200" baseline="0" dirty="0" smtClean="0">
                <a:solidFill>
                  <a:schemeClr val="tx1"/>
                </a:solidFill>
                <a:effectLst/>
                <a:latin typeface="+mn-lt"/>
                <a:ea typeface="+mn-ea"/>
                <a:cs typeface="+mn-cs"/>
              </a:rPr>
              <a:t> generally catalogued records down to file level – and from reviewing the records I selected, I didn’t include  keywords I might have done if I had been listing at item level. I revisited these and looked at how I would keyword them. Number of records included 5 items, and 1 file, as I was interested in seeing whether participants would pick up the item/s I considered to demonstrate </a:t>
            </a:r>
            <a:r>
              <a:rPr lang="en-GB" sz="1200" kern="1200" baseline="0" dirty="0" err="1" smtClean="0">
                <a:solidFill>
                  <a:schemeClr val="tx1"/>
                </a:solidFill>
                <a:effectLst/>
                <a:latin typeface="+mn-lt"/>
                <a:ea typeface="+mn-ea"/>
                <a:cs typeface="+mn-cs"/>
              </a:rPr>
              <a:t>intersectionalities</a:t>
            </a:r>
            <a:r>
              <a:rPr lang="en-GB" sz="1200" kern="1200" baseline="0" dirty="0" smtClean="0">
                <a:solidFill>
                  <a:schemeClr val="tx1"/>
                </a:solidFill>
                <a:effectLst/>
                <a:latin typeface="+mn-lt"/>
                <a:ea typeface="+mn-ea"/>
                <a:cs typeface="+mn-cs"/>
              </a:rPr>
              <a:t> within.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Obviously I should note this is somewhat biased as I’m picking out material that I find particularly interesting on those levels.</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Working Press, 1994 conference.</a:t>
            </a: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Orlan</a:t>
            </a:r>
            <a:r>
              <a:rPr lang="en-GB" sz="1200" kern="1200" dirty="0" smtClean="0">
                <a:solidFill>
                  <a:schemeClr val="tx1"/>
                </a:solidFill>
                <a:effectLst/>
                <a:latin typeface="+mn-lt"/>
                <a:ea typeface="+mn-ea"/>
                <a:cs typeface="+mn-cs"/>
              </a:rPr>
              <a:t>, the female body and the institution: </a:t>
            </a:r>
          </a:p>
          <a:p>
            <a:pPr lvl="0"/>
            <a:r>
              <a:rPr lang="en-GB" sz="1200" kern="1200" dirty="0" smtClean="0">
                <a:solidFill>
                  <a:schemeClr val="tx1"/>
                </a:solidFill>
                <a:effectLst/>
                <a:latin typeface="+mn-lt"/>
                <a:ea typeface="+mn-ea"/>
                <a:cs typeface="+mn-cs"/>
              </a:rPr>
              <a:t>Working class lesbians- (fast OLCC – has working class lesbians)</a:t>
            </a:r>
          </a:p>
          <a:p>
            <a:pPr lvl="0"/>
            <a:r>
              <a:rPr lang="en-GB" sz="1200" kern="1200" dirty="0" smtClean="0">
                <a:solidFill>
                  <a:schemeClr val="tx1"/>
                </a:solidFill>
                <a:effectLst/>
                <a:latin typeface="+mn-lt"/>
                <a:ea typeface="+mn-ea"/>
                <a:cs typeface="+mn-cs"/>
              </a:rPr>
              <a:t>Working class lesbian artists- (fast OLCC – does not have working class lesbians and artists)</a:t>
            </a:r>
          </a:p>
          <a:p>
            <a:pPr lvl="0"/>
            <a:r>
              <a:rPr lang="en-GB" sz="1200" kern="1200" dirty="0" smtClean="0">
                <a:solidFill>
                  <a:schemeClr val="tx1"/>
                </a:solidFill>
                <a:effectLst/>
                <a:latin typeface="+mn-lt"/>
                <a:ea typeface="+mn-ea"/>
                <a:cs typeface="+mn-cs"/>
              </a:rPr>
              <a:t>Working class lesbians and censorship (does not have)</a:t>
            </a:r>
          </a:p>
          <a:p>
            <a:pPr lvl="0"/>
            <a:r>
              <a:rPr lang="en-GB" sz="1200" kern="1200" dirty="0" smtClean="0">
                <a:solidFill>
                  <a:schemeClr val="tx1"/>
                </a:solidFill>
                <a:effectLst/>
                <a:latin typeface="+mn-lt"/>
                <a:ea typeface="+mn-ea"/>
                <a:cs typeface="+mn-cs"/>
              </a:rPr>
              <a:t>Female body</a:t>
            </a:r>
          </a:p>
          <a:p>
            <a:pPr lvl="0"/>
            <a:r>
              <a:rPr lang="en-GB" sz="1200" kern="1200" dirty="0" smtClean="0">
                <a:solidFill>
                  <a:schemeClr val="tx1"/>
                </a:solidFill>
                <a:effectLst/>
                <a:latin typeface="+mn-lt"/>
                <a:ea typeface="+mn-ea"/>
                <a:cs typeface="+mn-cs"/>
              </a:rPr>
              <a:t>Performance art</a:t>
            </a:r>
          </a:p>
          <a:p>
            <a:pPr lvl="0"/>
            <a:r>
              <a:rPr lang="en-GB" sz="1200" kern="1200" dirty="0" smtClean="0">
                <a:solidFill>
                  <a:schemeClr val="tx1"/>
                </a:solidFill>
                <a:effectLst/>
                <a:latin typeface="+mn-lt"/>
                <a:ea typeface="+mn-ea"/>
                <a:cs typeface="+mn-cs"/>
              </a:rPr>
              <a:t>Disease and art</a:t>
            </a:r>
          </a:p>
          <a:p>
            <a:pPr lvl="0"/>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Tessa Boffin Feminists against censorship letter </a:t>
            </a:r>
          </a:p>
          <a:p>
            <a:pPr lvl="0"/>
            <a:r>
              <a:rPr lang="en-GB" sz="1200" kern="1200" dirty="0" smtClean="0">
                <a:solidFill>
                  <a:schemeClr val="tx1"/>
                </a:solidFill>
                <a:effectLst/>
                <a:latin typeface="+mn-lt"/>
                <a:ea typeface="+mn-ea"/>
                <a:cs typeface="+mn-cs"/>
              </a:rPr>
              <a:t>Feminism and LGBT history (links between)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Tessa Boffin notebook</a:t>
            </a:r>
          </a:p>
          <a:p>
            <a:pPr lvl="0"/>
            <a:r>
              <a:rPr lang="en-GB" sz="1200" kern="1200" dirty="0" smtClean="0">
                <a:solidFill>
                  <a:schemeClr val="tx1"/>
                </a:solidFill>
                <a:effectLst/>
                <a:latin typeface="+mn-lt"/>
                <a:ea typeface="+mn-ea"/>
                <a:cs typeface="+mn-cs"/>
              </a:rPr>
              <a:t>Black sexuality</a:t>
            </a:r>
          </a:p>
          <a:p>
            <a:pPr lvl="0"/>
            <a:r>
              <a:rPr lang="en-GB" sz="1200" kern="1200" dirty="0" smtClean="0">
                <a:solidFill>
                  <a:schemeClr val="tx1"/>
                </a:solidFill>
                <a:effectLst/>
                <a:latin typeface="+mn-lt"/>
                <a:ea typeface="+mn-ea"/>
                <a:cs typeface="+mn-cs"/>
              </a:rPr>
              <a:t>Black homosexuals</a:t>
            </a:r>
          </a:p>
          <a:p>
            <a:pPr lvl="0"/>
            <a:r>
              <a:rPr lang="en-GB" sz="1200" kern="1200" dirty="0" smtClean="0">
                <a:solidFill>
                  <a:schemeClr val="tx1"/>
                </a:solidFill>
                <a:effectLst/>
                <a:latin typeface="+mn-lt"/>
                <a:ea typeface="+mn-ea"/>
                <a:cs typeface="+mn-cs"/>
              </a:rPr>
              <a:t>The photographic imagination – race, class, gender</a:t>
            </a:r>
          </a:p>
          <a:p>
            <a:r>
              <a:rPr lang="en-GB" sz="1200" kern="1200" dirty="0" err="1" smtClean="0">
                <a:solidFill>
                  <a:schemeClr val="tx1"/>
                </a:solidFill>
                <a:effectLst/>
                <a:latin typeface="+mn-lt"/>
                <a:ea typeface="+mn-ea"/>
                <a:cs typeface="+mn-cs"/>
              </a:rPr>
              <a:t>Boff</a:t>
            </a:r>
            <a:r>
              <a:rPr lang="en-GB" sz="1200" kern="1200" dirty="0" smtClean="0">
                <a:solidFill>
                  <a:schemeClr val="tx1"/>
                </a:solidFill>
                <a:effectLst/>
                <a:latin typeface="+mn-lt"/>
                <a:ea typeface="+mn-ea"/>
                <a:cs typeface="+mn-cs"/>
              </a:rPr>
              <a:t>/5/1/6 article relating to Della Grace</a:t>
            </a:r>
          </a:p>
          <a:p>
            <a:pPr lvl="0"/>
            <a:r>
              <a:rPr lang="en-GB" sz="1200" kern="1200" dirty="0" smtClean="0">
                <a:solidFill>
                  <a:schemeClr val="tx1"/>
                </a:solidFill>
                <a:effectLst/>
                <a:latin typeface="+mn-lt"/>
                <a:ea typeface="+mn-ea"/>
                <a:cs typeface="+mn-cs"/>
              </a:rPr>
              <a:t>Lesbian feminists </a:t>
            </a:r>
          </a:p>
          <a:p>
            <a:pPr lvl="0"/>
            <a:r>
              <a:rPr lang="en-GB" sz="1200" kern="1200" dirty="0" smtClean="0">
                <a:solidFill>
                  <a:schemeClr val="tx1"/>
                </a:solidFill>
                <a:effectLst/>
                <a:latin typeface="+mn-lt"/>
                <a:ea typeface="+mn-ea"/>
                <a:cs typeface="+mn-cs"/>
              </a:rPr>
              <a:t>Gay men and sexism</a:t>
            </a:r>
          </a:p>
          <a:p>
            <a:pPr lvl="0"/>
            <a:r>
              <a:rPr lang="en-GB" sz="1200" kern="1200" dirty="0" smtClean="0">
                <a:solidFill>
                  <a:schemeClr val="tx1"/>
                </a:solidFill>
                <a:effectLst/>
                <a:latin typeface="+mn-lt"/>
                <a:ea typeface="+mn-ea"/>
                <a:cs typeface="+mn-cs"/>
              </a:rPr>
              <a:t>Lesbians and sexism</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BOFF/1/3/9</a:t>
            </a:r>
          </a:p>
          <a:p>
            <a:r>
              <a:rPr lang="en-GB" sz="1200" kern="1200" dirty="0" smtClean="0">
                <a:solidFill>
                  <a:schemeClr val="tx1"/>
                </a:solidFill>
                <a:effectLst/>
                <a:latin typeface="+mn-lt"/>
                <a:ea typeface="+mn-ea"/>
                <a:cs typeface="+mn-cs"/>
              </a:rPr>
              <a:t>Stolen Glances lesbians take photography article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Next stages involved selecting controlled vocabulary to assess – this included OCLC </a:t>
            </a:r>
            <a:r>
              <a:rPr lang="en-GB" sz="1200" u="sng" kern="1200" dirty="0" smtClean="0">
                <a:solidFill>
                  <a:schemeClr val="tx1"/>
                </a:solidFill>
                <a:effectLst/>
                <a:latin typeface="+mn-lt"/>
                <a:ea typeface="+mn-ea"/>
                <a:cs typeface="+mn-cs"/>
                <a:hlinkClick r:id="rId3"/>
              </a:rPr>
              <a:t>http://www.oclc.org/research/themes/data-science/fast/download.html</a:t>
            </a:r>
            <a:r>
              <a:rPr lang="en-GB" sz="1200" u="sng"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faceted subject heading schema derived from the Library of Congress Subject Headings (LCSH). The purpose of adapting the LCSH with a simplified syntax to create FAST is to retain the very rich vocabulary of LCSH while making the schema easier to understand, control, apply, and use. The schema maintains upward compatibility with LCSH, and any valid set of LC subject headings can be converted to FAST headings.</a:t>
            </a:r>
            <a:endParaRPr lang="en-GB" sz="1200" u="sng" kern="1200" dirty="0" smtClean="0">
              <a:solidFill>
                <a:schemeClr val="tx1"/>
              </a:solidFill>
              <a:effectLst/>
              <a:latin typeface="+mn-lt"/>
              <a:ea typeface="+mn-ea"/>
              <a:cs typeface="+mn-cs"/>
            </a:endParaRPr>
          </a:p>
          <a:p>
            <a:pPr lvl="0"/>
            <a:endParaRPr lang="en-GB" sz="1200" u="sng" kern="1200" baseline="0" dirty="0" smtClean="0">
              <a:solidFill>
                <a:schemeClr val="tx1"/>
              </a:solidFill>
              <a:effectLst/>
              <a:latin typeface="+mn-lt"/>
              <a:ea typeface="+mn-ea"/>
              <a:cs typeface="+mn-cs"/>
            </a:endParaRPr>
          </a:p>
          <a:p>
            <a:pPr lvl="0"/>
            <a:endParaRPr lang="en-GB" sz="1200" u="sng" kern="1200" baseline="0" dirty="0" smtClean="0">
              <a:solidFill>
                <a:schemeClr val="tx1"/>
              </a:solidFill>
              <a:effectLst/>
              <a:latin typeface="+mn-lt"/>
              <a:ea typeface="+mn-ea"/>
              <a:cs typeface="+mn-cs"/>
            </a:endParaRPr>
          </a:p>
          <a:p>
            <a:pPr lvl="0"/>
            <a:endParaRPr lang="en-GB" sz="1200" u="sng" kern="1200" baseline="0" dirty="0" smtClean="0">
              <a:solidFill>
                <a:schemeClr val="tx1"/>
              </a:solidFill>
              <a:effectLst/>
              <a:latin typeface="+mn-lt"/>
              <a:ea typeface="+mn-ea"/>
              <a:cs typeface="+mn-cs"/>
            </a:endParaRPr>
          </a:p>
          <a:p>
            <a:pPr lvl="0"/>
            <a:r>
              <a:rPr lang="en-GB" sz="1200" u="none" kern="1200" baseline="0" dirty="0" smtClean="0">
                <a:solidFill>
                  <a:schemeClr val="tx1"/>
                </a:solidFill>
                <a:effectLst/>
                <a:latin typeface="+mn-lt"/>
                <a:ea typeface="+mn-ea"/>
                <a:cs typeface="+mn-cs"/>
              </a:rPr>
              <a:t> (because based on library of congress terms used by library catalogue)</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Unesco</a:t>
            </a:r>
            <a:r>
              <a:rPr lang="en-GB" sz="120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UNESCO Thesaurus is a controlled and structured list of terms used in subject analysis and retrieval of documents and publications in the fields of education, culture, natural sciences, social and human sciences, communication and </a:t>
            </a:r>
            <a:r>
              <a:rPr lang="en-US" sz="1200" b="0" i="0" kern="1200" dirty="0" err="1" smtClean="0">
                <a:solidFill>
                  <a:schemeClr val="tx1"/>
                </a:solidFill>
                <a:effectLst/>
                <a:latin typeface="+mn-lt"/>
                <a:ea typeface="+mn-ea"/>
                <a:cs typeface="+mn-cs"/>
              </a:rPr>
              <a:t>informatio</a:t>
            </a:r>
            <a:r>
              <a:rPr lang="en-GB" sz="1200" kern="1200" baseline="0" dirty="0" smtClean="0">
                <a:solidFill>
                  <a:schemeClr val="tx1"/>
                </a:solidFill>
                <a:effectLst/>
                <a:latin typeface="+mn-lt"/>
                <a:ea typeface="+mn-ea"/>
                <a:cs typeface="+mn-cs"/>
              </a:rPr>
              <a:t> regarding suitability. This involved talking to the Data Quality Librarian, looking at how my terms best match across</a:t>
            </a:r>
          </a:p>
          <a:p>
            <a:pPr lvl="0"/>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UKAT </a:t>
            </a:r>
            <a:r>
              <a:rPr lang="en-US" sz="1200" b="1" i="0" kern="1200" dirty="0" smtClean="0">
                <a:solidFill>
                  <a:schemeClr val="tx1"/>
                </a:solidFill>
                <a:effectLst/>
                <a:latin typeface="+mn-lt"/>
                <a:ea typeface="+mn-ea"/>
                <a:cs typeface="+mn-cs"/>
              </a:rPr>
              <a:t>Welcome</a:t>
            </a:r>
            <a:r>
              <a:rPr lang="en-US" sz="1200" b="0" i="0" kern="1200" dirty="0" smtClean="0">
                <a:solidFill>
                  <a:schemeClr val="tx1"/>
                </a:solidFill>
                <a:effectLst/>
                <a:latin typeface="+mn-lt"/>
                <a:ea typeface="+mn-ea"/>
                <a:cs typeface="+mn-cs"/>
              </a:rPr>
              <a:t> to the website of the UK Archival Thesaurus (UKAT). UKAT is a subject thesaurus which has been created for the archive sector in the United Kingdom. It is a controlled vocabulary which archives can use when indexing their collections and catalogues.</a:t>
            </a:r>
          </a:p>
          <a:p>
            <a:r>
              <a:rPr lang="en-US" sz="1200" b="0" i="0" kern="1200" dirty="0" smtClean="0">
                <a:solidFill>
                  <a:schemeClr val="tx1"/>
                </a:solidFill>
                <a:effectLst/>
                <a:latin typeface="+mn-lt"/>
                <a:ea typeface="+mn-ea"/>
                <a:cs typeface="+mn-cs"/>
              </a:rPr>
              <a:t>The key aims of UKAT are: to improve access to archives by subject; to ensure that users of archives can carry out effective subject searches of the national archives network; and to promote the involvement in archives by groups which are under-represented among archive users, by providing subject terms which reflect their histories and experiences.</a:t>
            </a:r>
          </a:p>
          <a:p>
            <a:pPr lvl="0"/>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58AC8F-799F-440E-A015-A57F2B99426C}" type="slidenum">
              <a:rPr lang="en-GB" smtClean="0"/>
              <a:t>4</a:t>
            </a:fld>
            <a:endParaRPr lang="en-GB"/>
          </a:p>
        </p:txBody>
      </p:sp>
    </p:spTree>
    <p:extLst>
      <p:ext uri="{BB962C8B-B14F-4D97-AF65-F5344CB8AC3E}">
        <p14:creationId xmlns:p14="http://schemas.microsoft.com/office/powerpoint/2010/main" val="244171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 then created a call out for</a:t>
            </a:r>
            <a:r>
              <a:rPr lang="en-GB" sz="1200" kern="1200" baseline="0" dirty="0" smtClean="0">
                <a:solidFill>
                  <a:schemeClr val="tx1"/>
                </a:solidFill>
                <a:effectLst/>
                <a:latin typeface="+mn-lt"/>
                <a:ea typeface="+mn-ea"/>
                <a:cs typeface="+mn-cs"/>
              </a:rPr>
              <a:t> volunteers to help in a pilot project to tell us how they would search for  these documents – this was and is open to internals and externals, and different communities, including students, staff, </a:t>
            </a:r>
            <a:r>
              <a:rPr lang="en-GB" sz="1200" kern="1200" baseline="0" dirty="0" err="1" smtClean="0">
                <a:solidFill>
                  <a:schemeClr val="tx1"/>
                </a:solidFill>
                <a:effectLst/>
                <a:latin typeface="+mn-lt"/>
                <a:ea typeface="+mn-ea"/>
                <a:cs typeface="+mn-cs"/>
              </a:rPr>
              <a:t>e.g</a:t>
            </a:r>
            <a:r>
              <a:rPr lang="en-GB" sz="1200" kern="1200" baseline="0" dirty="0" smtClean="0">
                <a:solidFill>
                  <a:schemeClr val="tx1"/>
                </a:solidFill>
                <a:effectLst/>
                <a:latin typeface="+mn-lt"/>
                <a:ea typeface="+mn-ea"/>
                <a:cs typeface="+mn-cs"/>
              </a:rPr>
              <a:t> academics with </a:t>
            </a:r>
            <a:r>
              <a:rPr lang="en-GB" sz="1200" kern="1200" dirty="0" smtClean="0">
                <a:solidFill>
                  <a:schemeClr val="tx1"/>
                </a:solidFill>
                <a:effectLst/>
                <a:latin typeface="+mn-lt"/>
                <a:ea typeface="+mn-ea"/>
                <a:cs typeface="+mn-cs"/>
              </a:rPr>
              <a:t>academics with interest in LGBT studies, </a:t>
            </a:r>
            <a:r>
              <a:rPr lang="en-GB" sz="1200" kern="1200" baseline="0" dirty="0" smtClean="0">
                <a:solidFill>
                  <a:schemeClr val="tx1"/>
                </a:solidFill>
                <a:effectLst/>
                <a:latin typeface="+mn-lt"/>
                <a:ea typeface="+mn-ea"/>
                <a:cs typeface="+mn-cs"/>
              </a:rPr>
              <a:t>including information professionals, LGBTQ communities, such as the L</a:t>
            </a:r>
            <a:r>
              <a:rPr lang="en-GB" sz="1200" kern="1200" dirty="0" smtClean="0">
                <a:solidFill>
                  <a:schemeClr val="tx1"/>
                </a:solidFill>
                <a:effectLst/>
                <a:latin typeface="+mn-lt"/>
                <a:ea typeface="+mn-ea"/>
                <a:cs typeface="+mn-cs"/>
              </a:rPr>
              <a:t>GBT plus group formed at </a:t>
            </a:r>
            <a:r>
              <a:rPr lang="en-GB" sz="1200" kern="1200" dirty="0" err="1" smtClean="0">
                <a:solidFill>
                  <a:schemeClr val="tx1"/>
                </a:solidFill>
                <a:effectLst/>
                <a:latin typeface="+mn-lt"/>
                <a:ea typeface="+mn-ea"/>
                <a:cs typeface="+mn-cs"/>
              </a:rPr>
              <a:t>uni.</a:t>
            </a:r>
            <a:r>
              <a:rPr lang="en-GB" sz="1200" kern="1200" baseline="0" dirty="0" smtClean="0">
                <a:solidFill>
                  <a:schemeClr val="tx1"/>
                </a:solidFill>
                <a:effectLst/>
                <a:latin typeface="+mn-lt"/>
                <a:ea typeface="+mn-ea"/>
                <a:cs typeface="+mn-cs"/>
              </a:rPr>
              <a:t> I also created a consent form to go with the questions (name being optional) relating to equality monitoring , including occupation and how they identified themselves class, sexuality wise, to see if that impacted on search terms given.</a:t>
            </a:r>
            <a:r>
              <a:rPr lang="en-GB" sz="1200" kern="1200" dirty="0" smtClean="0">
                <a:solidFill>
                  <a:schemeClr val="tx1"/>
                </a:solidFill>
                <a:effectLst/>
                <a:latin typeface="+mn-lt"/>
                <a:ea typeface="+mn-ea"/>
                <a:cs typeface="+mn-cs"/>
              </a:rPr>
              <a:t> Initially my call out didn’t mention that</a:t>
            </a:r>
            <a:r>
              <a:rPr lang="en-GB" sz="1200" kern="1200" baseline="0" dirty="0" smtClean="0">
                <a:solidFill>
                  <a:schemeClr val="tx1"/>
                </a:solidFill>
                <a:effectLst/>
                <a:latin typeface="+mn-lt"/>
                <a:ea typeface="+mn-ea"/>
                <a:cs typeface="+mn-cs"/>
              </a:rPr>
              <a:t> I was specifically looking at </a:t>
            </a:r>
            <a:r>
              <a:rPr lang="en-GB" sz="1200" kern="1200" baseline="0" dirty="0" err="1" smtClean="0">
                <a:solidFill>
                  <a:schemeClr val="tx1"/>
                </a:solidFill>
                <a:effectLst/>
                <a:latin typeface="+mn-lt"/>
                <a:ea typeface="+mn-ea"/>
                <a:cs typeface="+mn-cs"/>
              </a:rPr>
              <a:t>insectionalities</a:t>
            </a:r>
            <a:r>
              <a:rPr lang="en-GB" sz="1200" kern="1200" baseline="0" dirty="0" smtClean="0">
                <a:solidFill>
                  <a:schemeClr val="tx1"/>
                </a:solidFill>
                <a:effectLst/>
                <a:latin typeface="+mn-lt"/>
                <a:ea typeface="+mn-ea"/>
                <a:cs typeface="+mn-cs"/>
              </a:rPr>
              <a:t>, and multiple identities, with the first 2 participants as I was curious to see whether they would pick up on them themselves- however I changed this, as if of course this wasn’t something that  was of personal interest/ in their experience this wouldn’t necessarily be picked up on. </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The project involved explaining context around document, for example</a:t>
            </a:r>
            <a:r>
              <a:rPr lang="en-GB" sz="1200" kern="1200" baseline="0" dirty="0" smtClean="0">
                <a:solidFill>
                  <a:schemeClr val="tx1"/>
                </a:solidFill>
                <a:effectLst/>
                <a:latin typeface="+mn-lt"/>
                <a:ea typeface="+mn-ea"/>
                <a:cs typeface="+mn-cs"/>
              </a:rPr>
              <a:t> any unfamiliar political acts.  They were then asked to </a:t>
            </a:r>
            <a:r>
              <a:rPr lang="en-GB" sz="1200" kern="1200" dirty="0" smtClean="0">
                <a:solidFill>
                  <a:schemeClr val="tx1"/>
                </a:solidFill>
                <a:effectLst/>
                <a:latin typeface="+mn-lt"/>
                <a:ea typeface="+mn-ea"/>
                <a:cs typeface="+mn-cs"/>
              </a:rPr>
              <a:t>write down terms they would used to find the document or describe it, in</a:t>
            </a:r>
            <a:r>
              <a:rPr lang="en-GB" sz="1200" kern="1200" baseline="0" dirty="0" smtClean="0">
                <a:solidFill>
                  <a:schemeClr val="tx1"/>
                </a:solidFill>
                <a:effectLst/>
                <a:latin typeface="+mn-lt"/>
                <a:ea typeface="+mn-ea"/>
                <a:cs typeface="+mn-cs"/>
              </a:rPr>
              <a:t> regards to their own personal interests, or in terms in experience related to their occupation.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 then introduced </a:t>
            </a:r>
            <a:r>
              <a:rPr lang="en-GB" sz="1200" kern="1200" dirty="0" smtClean="0">
                <a:solidFill>
                  <a:schemeClr val="tx1"/>
                </a:solidFill>
                <a:effectLst/>
                <a:latin typeface="+mn-lt"/>
                <a:ea typeface="+mn-ea"/>
                <a:cs typeface="+mn-cs"/>
              </a:rPr>
              <a:t>them to controlled vocabulary  </a:t>
            </a:r>
            <a:r>
              <a:rPr lang="en-GB" sz="1200" kern="1200" dirty="0" smtClean="0">
                <a:solidFill>
                  <a:schemeClr val="tx1"/>
                </a:solidFill>
                <a:effectLst/>
                <a:latin typeface="+mn-lt"/>
                <a:ea typeface="+mn-ea"/>
                <a:cs typeface="+mn-cs"/>
              </a:rPr>
              <a:t>and</a:t>
            </a:r>
            <a:r>
              <a:rPr lang="en-GB" sz="1200" kern="1200" baseline="0" dirty="0" smtClean="0">
                <a:solidFill>
                  <a:schemeClr val="tx1"/>
                </a:solidFill>
                <a:effectLst/>
                <a:latin typeface="+mn-lt"/>
                <a:ea typeface="+mn-ea"/>
                <a:cs typeface="+mn-cs"/>
              </a:rPr>
              <a:t> asked them to let me know what they thought in their experience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58AC8F-799F-440E-A015-A57F2B99426C}" type="slidenum">
              <a:rPr lang="en-GB" smtClean="0"/>
              <a:t>5</a:t>
            </a:fld>
            <a:endParaRPr lang="en-GB"/>
          </a:p>
        </p:txBody>
      </p:sp>
    </p:spTree>
    <p:extLst>
      <p:ext uri="{BB962C8B-B14F-4D97-AF65-F5344CB8AC3E}">
        <p14:creationId xmlns:p14="http://schemas.microsoft.com/office/powerpoint/2010/main" val="293706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Thoughts on controlled vocab</a:t>
            </a:r>
            <a:r>
              <a:rPr lang="en-GB" baseline="0" dirty="0" smtClean="0"/>
              <a:t> – </a:t>
            </a:r>
            <a:r>
              <a:rPr lang="en-GB" baseline="0" dirty="0" smtClean="0"/>
              <a:t>some</a:t>
            </a:r>
          </a:p>
          <a:p>
            <a:endParaRPr lang="en-GB" baseline="0" dirty="0" smtClean="0"/>
          </a:p>
          <a:p>
            <a:r>
              <a:rPr lang="en-GB" dirty="0" smtClean="0"/>
              <a:t>Some results from pilot</a:t>
            </a:r>
            <a:r>
              <a:rPr lang="en-GB" baseline="0" dirty="0" smtClean="0"/>
              <a:t> study. Just note sample so far are students and Informational professionals.– 3 students, 4 staff librarians, archivist, library manager. Need to extend this. </a:t>
            </a:r>
          </a:p>
          <a:p>
            <a:endParaRPr lang="en-GB" baseline="0" dirty="0" smtClean="0"/>
          </a:p>
          <a:p>
            <a:r>
              <a:rPr lang="en-GB" baseline="0" dirty="0" smtClean="0"/>
              <a:t>(email Tom – ask to complete this)</a:t>
            </a:r>
            <a:endParaRPr lang="en-GB" dirty="0" smtClean="0"/>
          </a:p>
          <a:p>
            <a:endParaRPr lang="en-GB" dirty="0" smtClean="0"/>
          </a:p>
          <a:p>
            <a:r>
              <a:rPr lang="en-GB" dirty="0" smtClean="0"/>
              <a:t>Images of</a:t>
            </a:r>
            <a:r>
              <a:rPr lang="en-GB" baseline="0" dirty="0" smtClean="0"/>
              <a:t> some of the documents – search terms (word cloud)</a:t>
            </a:r>
          </a:p>
          <a:p>
            <a:r>
              <a:rPr lang="en-GB" baseline="0" dirty="0" smtClean="0"/>
              <a:t>Choose Notebook</a:t>
            </a:r>
          </a:p>
          <a:p>
            <a:r>
              <a:rPr lang="en-GB" baseline="0" dirty="0" smtClean="0"/>
              <a:t>Look at file </a:t>
            </a:r>
            <a:endParaRPr lang="en-US" dirty="0" smtClean="0"/>
          </a:p>
          <a:p>
            <a:r>
              <a:rPr lang="en-GB" baseline="0" dirty="0" smtClean="0"/>
              <a:t> </a:t>
            </a:r>
            <a:r>
              <a:rPr lang="en-GB" baseline="0" dirty="0" smtClean="0"/>
              <a:t>quotes.</a:t>
            </a:r>
            <a:endParaRPr lang="en-US" dirty="0"/>
          </a:p>
        </p:txBody>
      </p:sp>
      <p:sp>
        <p:nvSpPr>
          <p:cNvPr id="4" name="Slide Number Placeholder 3"/>
          <p:cNvSpPr>
            <a:spLocks noGrp="1"/>
          </p:cNvSpPr>
          <p:nvPr>
            <p:ph type="sldNum" sz="quarter" idx="10"/>
          </p:nvPr>
        </p:nvSpPr>
        <p:spPr/>
        <p:txBody>
          <a:bodyPr/>
          <a:lstStyle/>
          <a:p>
            <a:fld id="{3158AC8F-799F-440E-A015-A57F2B99426C}" type="slidenum">
              <a:rPr lang="en-GB" smtClean="0"/>
              <a:t>6</a:t>
            </a:fld>
            <a:endParaRPr lang="en-GB"/>
          </a:p>
        </p:txBody>
      </p:sp>
    </p:spTree>
    <p:extLst>
      <p:ext uri="{BB962C8B-B14F-4D97-AF65-F5344CB8AC3E}">
        <p14:creationId xmlns:p14="http://schemas.microsoft.com/office/powerpoint/2010/main" val="3401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Thoughts 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Thoughts on controlled vocab</a:t>
            </a:r>
            <a:r>
              <a:rPr lang="en-GB" baseline="0" dirty="0" smtClean="0"/>
              <a:t> – some answers</a:t>
            </a:r>
          </a:p>
          <a:p>
            <a:endParaRPr lang="en-US" dirty="0"/>
          </a:p>
        </p:txBody>
      </p:sp>
      <p:sp>
        <p:nvSpPr>
          <p:cNvPr id="4" name="Slide Number Placeholder 3"/>
          <p:cNvSpPr>
            <a:spLocks noGrp="1"/>
          </p:cNvSpPr>
          <p:nvPr>
            <p:ph type="sldNum" sz="quarter" idx="10"/>
          </p:nvPr>
        </p:nvSpPr>
        <p:spPr/>
        <p:txBody>
          <a:bodyPr/>
          <a:lstStyle/>
          <a:p>
            <a:fld id="{3158AC8F-799F-440E-A015-A57F2B99426C}" type="slidenum">
              <a:rPr lang="en-GB" smtClean="0"/>
              <a:t>7</a:t>
            </a:fld>
            <a:endParaRPr lang="en-GB"/>
          </a:p>
        </p:txBody>
      </p:sp>
    </p:spTree>
    <p:extLst>
      <p:ext uri="{BB962C8B-B14F-4D97-AF65-F5344CB8AC3E}">
        <p14:creationId xmlns:p14="http://schemas.microsoft.com/office/powerpoint/2010/main" val="380068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Flickr account. Engaging with communities There are obviously issues when you don’t know intent – writers</a:t>
            </a:r>
            <a:r>
              <a:rPr lang="en-GB" sz="1200" kern="1200" baseline="0" dirty="0" smtClean="0">
                <a:solidFill>
                  <a:schemeClr val="tx1"/>
                </a:solidFill>
                <a:effectLst/>
                <a:latin typeface="+mn-lt"/>
                <a:ea typeface="+mn-ea"/>
                <a:cs typeface="+mn-cs"/>
              </a:rPr>
              <a:t> can help with this</a:t>
            </a:r>
            <a:r>
              <a:rPr lang="en-GB" sz="1200" kern="1200" baseline="0" dirty="0" smtClean="0">
                <a:solidFill>
                  <a:schemeClr val="tx1"/>
                </a:solidFill>
                <a:effectLst/>
                <a:latin typeface="+mn-lt"/>
                <a:ea typeface="+mn-ea"/>
                <a:cs typeface="+mn-cs"/>
              </a:rPr>
              <a:t>.</a:t>
            </a:r>
          </a:p>
          <a:p>
            <a:pPr lvl="0"/>
            <a:r>
              <a:rPr lang="en-GB" sz="1200" kern="1200" baseline="0" dirty="0" smtClean="0">
                <a:solidFill>
                  <a:schemeClr val="tx1"/>
                </a:solidFill>
                <a:effectLst/>
                <a:latin typeface="+mn-lt"/>
                <a:ea typeface="+mn-ea"/>
                <a:cs typeface="+mn-cs"/>
              </a:rPr>
              <a:t>Metadata games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58AC8F-799F-440E-A015-A57F2B99426C}" type="slidenum">
              <a:rPr lang="en-GB" smtClean="0"/>
              <a:t>8</a:t>
            </a:fld>
            <a:endParaRPr lang="en-GB"/>
          </a:p>
        </p:txBody>
      </p:sp>
    </p:spTree>
    <p:extLst>
      <p:ext uri="{BB962C8B-B14F-4D97-AF65-F5344CB8AC3E}">
        <p14:creationId xmlns:p14="http://schemas.microsoft.com/office/powerpoint/2010/main" val="422645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8AC8F-799F-440E-A015-A57F2B99426C}" type="slidenum">
              <a:rPr lang="en-GB" smtClean="0"/>
              <a:t>9</a:t>
            </a:fld>
            <a:endParaRPr lang="en-GB"/>
          </a:p>
        </p:txBody>
      </p:sp>
    </p:spTree>
    <p:extLst>
      <p:ext uri="{BB962C8B-B14F-4D97-AF65-F5344CB8AC3E}">
        <p14:creationId xmlns:p14="http://schemas.microsoft.com/office/powerpoint/2010/main" val="172903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6/13/2016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6/13/2016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
            </a:r>
            <a:br>
              <a:rPr lang="en-GB" dirty="0"/>
            </a:br>
            <a:r>
              <a:rPr lang="en-GB" dirty="0"/>
              <a:t> </a:t>
            </a:r>
            <a:r>
              <a:rPr lang="en-GB" b="1" dirty="0"/>
              <a:t>Describing and developing </a:t>
            </a:r>
            <a:r>
              <a:rPr lang="en-GB" b="1" dirty="0" smtClean="0"/>
              <a:t>terminology</a:t>
            </a:r>
            <a:endParaRPr lang="en-GB" dirty="0"/>
          </a:p>
        </p:txBody>
      </p:sp>
      <p:sp>
        <p:nvSpPr>
          <p:cNvPr id="3" name="Subtitle 2"/>
          <p:cNvSpPr>
            <a:spLocks noGrp="1"/>
          </p:cNvSpPr>
          <p:nvPr>
            <p:ph type="subTitle" idx="1"/>
          </p:nvPr>
        </p:nvSpPr>
        <p:spPr/>
        <p:txBody>
          <a:bodyPr>
            <a:noAutofit/>
          </a:bodyPr>
          <a:lstStyle/>
          <a:p>
            <a:r>
              <a:rPr lang="en-GB" sz="2000" b="1" dirty="0" smtClean="0"/>
              <a:t>For multiple </a:t>
            </a:r>
            <a:r>
              <a:rPr lang="en-GB" sz="2000" b="1" dirty="0"/>
              <a:t>identity </a:t>
            </a:r>
            <a:r>
              <a:rPr lang="en-GB" sz="2000" b="1" dirty="0" smtClean="0"/>
              <a:t>collections</a:t>
            </a:r>
          </a:p>
          <a:p>
            <a:endParaRPr lang="en-GB" sz="2000" b="1" dirty="0"/>
          </a:p>
          <a:p>
            <a:r>
              <a:rPr lang="en-GB" sz="2000" b="1" dirty="0" smtClean="0"/>
              <a:t>Rebekah Tayl</a:t>
            </a:r>
            <a:r>
              <a:rPr lang="en-GB" sz="2000" b="1" dirty="0" smtClean="0"/>
              <a:t>or, Archivist &amp; Special Collections Officer</a:t>
            </a:r>
            <a:r>
              <a:rPr lang="en-GB" sz="2000" b="1" dirty="0" smtClean="0"/>
              <a:t> </a:t>
            </a:r>
            <a:endParaRPr lang="en-GB" sz="2000" dirty="0"/>
          </a:p>
        </p:txBody>
      </p:sp>
    </p:spTree>
    <p:extLst>
      <p:ext uri="{BB962C8B-B14F-4D97-AF65-F5344CB8AC3E}">
        <p14:creationId xmlns:p14="http://schemas.microsoft.com/office/powerpoint/2010/main" val="2791072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481076" y="260675"/>
            <a:ext cx="9603275" cy="1612371"/>
          </a:xfrm>
        </p:spPr>
        <p:txBody>
          <a:bodyPr>
            <a:normAutofit fontScale="92500" lnSpcReduction="10000"/>
          </a:bodyPr>
          <a:lstStyle/>
          <a:p>
            <a:pPr marL="0" indent="0" algn="ctr">
              <a:buNone/>
            </a:pPr>
            <a:r>
              <a:rPr lang="en-GB" sz="3200" b="1" dirty="0"/>
              <a:t>Interested in participating? Email archives@ucreative.ac.uk</a:t>
            </a:r>
            <a:r>
              <a:rPr lang="en-US" sz="3200" dirty="0"/>
              <a:t/>
            </a:r>
            <a:br>
              <a:rPr lang="en-US" sz="3200" dirty="0"/>
            </a:br>
            <a:r>
              <a:rPr lang="en-US" sz="3200" dirty="0"/>
              <a:t>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759" y="2417398"/>
            <a:ext cx="7825989" cy="3083750"/>
          </a:xfrm>
          <a:prstGeom prst="rect">
            <a:avLst/>
          </a:prstGeom>
        </p:spPr>
      </p:pic>
    </p:spTree>
    <p:extLst>
      <p:ext uri="{BB962C8B-B14F-4D97-AF65-F5344CB8AC3E}">
        <p14:creationId xmlns:p14="http://schemas.microsoft.com/office/powerpoint/2010/main" val="2392613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581" t="18109" r="24329" b="21513"/>
          <a:stretch/>
        </p:blipFill>
        <p:spPr>
          <a:xfrm>
            <a:off x="5568540" y="0"/>
            <a:ext cx="6234578" cy="4064991"/>
          </a:xfrm>
          <a:prstGeom prst="rect">
            <a:avLst/>
          </a:prstGeom>
        </p:spPr>
      </p:pic>
      <p:pic>
        <p:nvPicPr>
          <p:cNvPr id="5" name="Picture 4"/>
          <p:cNvPicPr>
            <a:picLocks noChangeAspect="1"/>
          </p:cNvPicPr>
          <p:nvPr/>
        </p:nvPicPr>
        <p:blipFill rotWithShape="1">
          <a:blip r:embed="rId4"/>
          <a:srcRect l="27652" t="19273" r="36185" b="20467"/>
          <a:stretch/>
        </p:blipFill>
        <p:spPr>
          <a:xfrm>
            <a:off x="0" y="1517488"/>
            <a:ext cx="4929527" cy="4620553"/>
          </a:xfrm>
          <a:prstGeom prst="rect">
            <a:avLst/>
          </a:prstGeom>
        </p:spPr>
      </p:pic>
    </p:spTree>
    <p:extLst>
      <p:ext uri="{BB962C8B-B14F-4D97-AF65-F5344CB8AC3E}">
        <p14:creationId xmlns:p14="http://schemas.microsoft.com/office/powerpoint/2010/main" val="974944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5908" t="22433" r="37768" b="24000"/>
          <a:stretch/>
        </p:blipFill>
        <p:spPr>
          <a:xfrm>
            <a:off x="135639" y="916285"/>
            <a:ext cx="3287272" cy="3762704"/>
          </a:xfrm>
          <a:prstGeom prst="rect">
            <a:avLst/>
          </a:prstGeom>
        </p:spPr>
      </p:pic>
      <p:pic>
        <p:nvPicPr>
          <p:cNvPr id="3" name="Picture 2"/>
          <p:cNvPicPr>
            <a:picLocks noChangeAspect="1"/>
          </p:cNvPicPr>
          <p:nvPr/>
        </p:nvPicPr>
        <p:blipFill rotWithShape="1">
          <a:blip r:embed="rId4"/>
          <a:srcRect l="37861" t="39701" r="40625" b="55066"/>
          <a:stretch/>
        </p:blipFill>
        <p:spPr>
          <a:xfrm>
            <a:off x="-99100" y="4943076"/>
            <a:ext cx="8502142" cy="1163435"/>
          </a:xfrm>
          <a:prstGeom prst="rect">
            <a:avLst/>
          </a:prstGeom>
        </p:spPr>
      </p:pic>
      <p:pic>
        <p:nvPicPr>
          <p:cNvPr id="4" name="Picture 3"/>
          <p:cNvPicPr>
            <a:picLocks noChangeAspect="1"/>
          </p:cNvPicPr>
          <p:nvPr/>
        </p:nvPicPr>
        <p:blipFill rotWithShape="1">
          <a:blip r:embed="rId5"/>
          <a:srcRect l="34911" t="17558" r="35915" b="20839"/>
          <a:stretch/>
        </p:blipFill>
        <p:spPr>
          <a:xfrm>
            <a:off x="8216863" y="796066"/>
            <a:ext cx="4251251" cy="5049675"/>
          </a:xfrm>
          <a:prstGeom prst="rect">
            <a:avLst/>
          </a:prstGeom>
        </p:spPr>
      </p:pic>
      <p:pic>
        <p:nvPicPr>
          <p:cNvPr id="5" name="Picture 4"/>
          <p:cNvPicPr>
            <a:picLocks noChangeAspect="1"/>
          </p:cNvPicPr>
          <p:nvPr/>
        </p:nvPicPr>
        <p:blipFill rotWithShape="1">
          <a:blip r:embed="rId6"/>
          <a:srcRect l="37163" t="21073" r="37849" b="24651"/>
          <a:stretch/>
        </p:blipFill>
        <p:spPr>
          <a:xfrm>
            <a:off x="3840480" y="0"/>
            <a:ext cx="3829722" cy="4678989"/>
          </a:xfrm>
          <a:prstGeom prst="rect">
            <a:avLst/>
          </a:prstGeom>
        </p:spPr>
      </p:pic>
    </p:spTree>
    <p:extLst>
      <p:ext uri="{BB962C8B-B14F-4D97-AF65-F5344CB8AC3E}">
        <p14:creationId xmlns:p14="http://schemas.microsoft.com/office/powerpoint/2010/main" val="404253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0" t="17902" r="25647" b="20280"/>
          <a:stretch/>
        </p:blipFill>
        <p:spPr bwMode="auto">
          <a:xfrm>
            <a:off x="411479" y="914400"/>
            <a:ext cx="6080899" cy="426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104" t="18728" r="24700" b="5648"/>
          <a:stretch/>
        </p:blipFill>
        <p:spPr bwMode="auto">
          <a:xfrm>
            <a:off x="6802094" y="516194"/>
            <a:ext cx="5065601" cy="510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096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761" t="15960" r="58755" b="7225"/>
          <a:stretch/>
        </p:blipFill>
        <p:spPr>
          <a:xfrm>
            <a:off x="0" y="0"/>
            <a:ext cx="5297215" cy="6106072"/>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196" t="23750" r="17438" b="34791"/>
          <a:stretch/>
        </p:blipFill>
        <p:spPr bwMode="auto">
          <a:xfrm>
            <a:off x="5105400" y="0"/>
            <a:ext cx="708009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683" t="23806" r="15976" b="6927"/>
          <a:stretch/>
        </p:blipFill>
        <p:spPr bwMode="auto">
          <a:xfrm>
            <a:off x="6042057" y="3053036"/>
            <a:ext cx="5206776" cy="318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61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555" t="23039" r="14572" b="33935"/>
          <a:stretch/>
        </p:blipFill>
        <p:spPr bwMode="auto">
          <a:xfrm>
            <a:off x="2094272" y="-1"/>
            <a:ext cx="8391928" cy="415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417" t="44615" r="44580" b="23116"/>
          <a:stretch/>
        </p:blipFill>
        <p:spPr bwMode="auto">
          <a:xfrm>
            <a:off x="398206" y="3392129"/>
            <a:ext cx="3067664" cy="222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144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76980" y="265573"/>
            <a:ext cx="11842955" cy="6288901"/>
          </a:xfrm>
          <a:prstGeom prst="rect">
            <a:avLst/>
          </a:prstGeom>
        </p:spPr>
        <p:txBody>
          <a:bodyPr wrap="square">
            <a:spAutoFit/>
          </a:bodyPr>
          <a:lstStyle/>
          <a:p>
            <a:pPr marL="0" indent="0">
              <a:buNone/>
            </a:pPr>
            <a:r>
              <a:rPr lang="en-US" i="1" dirty="0"/>
              <a:t>I found it difficult to read this review dispassionately. I was aware I was wanting to put in terms that were really subjective that expressed my feelings about it such as, Psychotic, Disturbed, Pointless and </a:t>
            </a:r>
            <a:r>
              <a:rPr lang="en-US" i="1" dirty="0" smtClean="0"/>
              <a:t>Idiot</a:t>
            </a:r>
          </a:p>
          <a:p>
            <a:pPr marL="0" indent="0">
              <a:buNone/>
            </a:pPr>
            <a:r>
              <a:rPr lang="en-US" dirty="0"/>
              <a:t> </a:t>
            </a:r>
          </a:p>
          <a:p>
            <a:pPr marL="0" indent="0">
              <a:buNone/>
            </a:pPr>
            <a:r>
              <a:rPr lang="en-US" i="1" dirty="0"/>
              <a:t>My initial response is that I really like the </a:t>
            </a:r>
            <a:r>
              <a:rPr lang="en-US" i="1" dirty="0" err="1"/>
              <a:t>Unesco</a:t>
            </a:r>
            <a:r>
              <a:rPr lang="en-US" i="1" dirty="0"/>
              <a:t> Thesaurus. I think that  showing the hierarchies is very useful when you are deciding what to use, as the broad term/narrower term relationship works for me. </a:t>
            </a:r>
            <a:r>
              <a:rPr lang="en-US" i="1" dirty="0" err="1"/>
              <a:t>Oclc</a:t>
            </a:r>
            <a:r>
              <a:rPr lang="en-US" i="1" dirty="0"/>
              <a:t> has ease of use as a ‘selling point’, and also I appreciate the way that you can get taken through to publications </a:t>
            </a:r>
            <a:endParaRPr lang="en-US" i="1" dirty="0" smtClean="0"/>
          </a:p>
          <a:p>
            <a:pPr marL="0" indent="0">
              <a:buNone/>
            </a:pPr>
            <a:endParaRPr lang="en-GB" i="1" dirty="0"/>
          </a:p>
          <a:p>
            <a:pPr marL="0" indent="0">
              <a:buNone/>
            </a:pPr>
            <a:r>
              <a:rPr lang="en-GB" i="1" dirty="0" err="1" smtClean="0"/>
              <a:t>Searchfast</a:t>
            </a:r>
            <a:r>
              <a:rPr lang="en-GB" i="1" dirty="0" smtClean="0"/>
              <a:t> </a:t>
            </a:r>
            <a:r>
              <a:rPr lang="en-GB" i="1" dirty="0"/>
              <a:t>gave me an answer to ‘LGBTQ’ while the others were non-</a:t>
            </a:r>
            <a:r>
              <a:rPr lang="en-GB" i="1" dirty="0" err="1"/>
              <a:t>plussed</a:t>
            </a:r>
            <a:r>
              <a:rPr lang="en-GB" i="1" dirty="0"/>
              <a:t>.  </a:t>
            </a:r>
            <a:r>
              <a:rPr lang="en-GB" i="1" dirty="0" err="1"/>
              <a:t>Searchfast</a:t>
            </a:r>
            <a:r>
              <a:rPr lang="en-GB" i="1" dirty="0"/>
              <a:t> also seemed more helpful generally.  Perhaps it’s because it relates to </a:t>
            </a:r>
            <a:r>
              <a:rPr lang="en-GB" i="1" dirty="0" smtClean="0"/>
              <a:t>LCSH [library of congress], </a:t>
            </a:r>
            <a:r>
              <a:rPr lang="en-GB" i="1" dirty="0"/>
              <a:t>which is my background. </a:t>
            </a:r>
            <a:endParaRPr lang="en-GB" i="1" dirty="0" smtClean="0"/>
          </a:p>
          <a:p>
            <a:pPr marL="0" indent="0">
              <a:buNone/>
            </a:pPr>
            <a:endParaRPr lang="en-GB" i="1" dirty="0"/>
          </a:p>
          <a:p>
            <a:pPr marL="0" indent="0">
              <a:buNone/>
            </a:pPr>
            <a:r>
              <a:rPr lang="en-GB" i="1" dirty="0"/>
              <a:t>Definitely in the </a:t>
            </a:r>
            <a:r>
              <a:rPr lang="en-GB" i="1" dirty="0" err="1"/>
              <a:t>Searchfast</a:t>
            </a:r>
            <a:r>
              <a:rPr lang="en-GB" i="1" dirty="0"/>
              <a:t> camp. It seems more at home with current </a:t>
            </a:r>
            <a:r>
              <a:rPr lang="en-GB" i="1" dirty="0" smtClean="0"/>
              <a:t>terminology. I </a:t>
            </a:r>
            <a:r>
              <a:rPr lang="en-GB" i="1" dirty="0"/>
              <a:t>actually have issues with current terminology in that it seems to multiply by the second in a seemingly undisciplined way and be based more in politics that logic </a:t>
            </a:r>
            <a:endParaRPr lang="en-GB" i="1" dirty="0" smtClean="0"/>
          </a:p>
          <a:p>
            <a:pPr marL="0" indent="0">
              <a:buNone/>
            </a:pPr>
            <a:endParaRPr lang="en-GB" i="1" dirty="0" smtClean="0"/>
          </a:p>
        </p:txBody>
      </p:sp>
    </p:spTree>
    <p:extLst>
      <p:ext uri="{BB962C8B-B14F-4D97-AF65-F5344CB8AC3E}">
        <p14:creationId xmlns:p14="http://schemas.microsoft.com/office/powerpoint/2010/main" val="3126100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Engaging with communities digitally</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54" t="6216" r="7551" b="7170"/>
          <a:stretch/>
        </p:blipFill>
        <p:spPr bwMode="auto">
          <a:xfrm>
            <a:off x="2050517" y="1360292"/>
            <a:ext cx="8229600" cy="469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174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steps/thoughts</a:t>
            </a:r>
            <a:endParaRPr lang="en-US" dirty="0"/>
          </a:p>
        </p:txBody>
      </p:sp>
      <p:sp>
        <p:nvSpPr>
          <p:cNvPr id="3" name="Content Placeholder 2"/>
          <p:cNvSpPr>
            <a:spLocks noGrp="1"/>
          </p:cNvSpPr>
          <p:nvPr>
            <p:ph idx="1"/>
          </p:nvPr>
        </p:nvSpPr>
        <p:spPr/>
        <p:txBody>
          <a:bodyPr>
            <a:normAutofit/>
          </a:bodyPr>
          <a:lstStyle/>
          <a:p>
            <a:r>
              <a:rPr lang="en-GB" sz="3200" dirty="0" smtClean="0"/>
              <a:t>Difficulties with reviewing documents ‘dispassionately’</a:t>
            </a:r>
          </a:p>
          <a:p>
            <a:r>
              <a:rPr lang="en-GB" sz="3200" dirty="0" smtClean="0"/>
              <a:t>Need to engage further with different groups/engage further with controlled vocab</a:t>
            </a:r>
          </a:p>
          <a:p>
            <a:r>
              <a:rPr lang="en-GB" sz="3200" dirty="0" smtClean="0"/>
              <a:t>More </a:t>
            </a:r>
            <a:r>
              <a:rPr lang="en-GB" sz="3200" dirty="0" smtClean="0"/>
              <a:t>Product, Less Process</a:t>
            </a:r>
            <a:r>
              <a:rPr lang="en-GB" sz="3200" dirty="0" smtClean="0"/>
              <a:t>?</a:t>
            </a:r>
            <a:endParaRPr lang="en-GB" sz="3200" dirty="0" smtClean="0"/>
          </a:p>
        </p:txBody>
      </p:sp>
    </p:spTree>
    <p:extLst>
      <p:ext uri="{BB962C8B-B14F-4D97-AF65-F5344CB8AC3E}">
        <p14:creationId xmlns:p14="http://schemas.microsoft.com/office/powerpoint/2010/main" val="4184800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1431</TotalTime>
  <Words>1265</Words>
  <Application>Microsoft Office PowerPoint</Application>
  <PresentationFormat>Custom</PresentationFormat>
  <Paragraphs>95</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Gallery</vt:lpstr>
      <vt:lpstr>  Describing and developing terminology</vt:lpstr>
      <vt:lpstr>PowerPoint Presentation</vt:lpstr>
      <vt:lpstr>PowerPoint Presentation</vt:lpstr>
      <vt:lpstr>PowerPoint Presentation</vt:lpstr>
      <vt:lpstr>PowerPoint Presentation</vt:lpstr>
      <vt:lpstr>PowerPoint Presentation</vt:lpstr>
      <vt:lpstr>PowerPoint Presentation</vt:lpstr>
      <vt:lpstr>Engaging with communities digitally</vt:lpstr>
      <vt:lpstr>Next steps/thoughts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and developing terminology</dc:title>
  <dc:creator>Joe Mason</dc:creator>
  <cp:lastModifiedBy>Rebekah Taylor</cp:lastModifiedBy>
  <cp:revision>73</cp:revision>
  <dcterms:created xsi:type="dcterms:W3CDTF">2016-06-10T07:38:14Z</dcterms:created>
  <dcterms:modified xsi:type="dcterms:W3CDTF">2016-06-13T16:38:19Z</dcterms:modified>
</cp:coreProperties>
</file>